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3"/>
  </p:notesMasterIdLst>
  <p:sldIdLst>
    <p:sldId id="256" r:id="rId2"/>
    <p:sldId id="284" r:id="rId3"/>
    <p:sldId id="298" r:id="rId4"/>
    <p:sldId id="299" r:id="rId5"/>
    <p:sldId id="287" r:id="rId6"/>
    <p:sldId id="300" r:id="rId7"/>
    <p:sldId id="301" r:id="rId8"/>
    <p:sldId id="303" r:id="rId9"/>
    <p:sldId id="305" r:id="rId10"/>
    <p:sldId id="304" r:id="rId11"/>
    <p:sldId id="307" r:id="rId12"/>
    <p:sldId id="308" r:id="rId13"/>
    <p:sldId id="309" r:id="rId14"/>
    <p:sldId id="313" r:id="rId15"/>
    <p:sldId id="312" r:id="rId16"/>
    <p:sldId id="311" r:id="rId17"/>
    <p:sldId id="310" r:id="rId18"/>
    <p:sldId id="314" r:id="rId19"/>
    <p:sldId id="317" r:id="rId20"/>
    <p:sldId id="315" r:id="rId21"/>
    <p:sldId id="330" r:id="rId22"/>
    <p:sldId id="325" r:id="rId23"/>
    <p:sldId id="324" r:id="rId24"/>
    <p:sldId id="331" r:id="rId25"/>
    <p:sldId id="323" r:id="rId26"/>
    <p:sldId id="332" r:id="rId27"/>
    <p:sldId id="322" r:id="rId28"/>
    <p:sldId id="321" r:id="rId29"/>
    <p:sldId id="320" r:id="rId30"/>
    <p:sldId id="326" r:id="rId31"/>
    <p:sldId id="292" r:id="rId3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92553" autoAdjust="0"/>
  </p:normalViewPr>
  <p:slideViewPr>
    <p:cSldViewPr>
      <p:cViewPr>
        <p:scale>
          <a:sx n="75" d="100"/>
          <a:sy n="75" d="100"/>
        </p:scale>
        <p:origin x="-1080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15/06/2017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err="1" smtClean="0">
                <a:solidFill>
                  <a:srgbClr val="FF0000"/>
                </a:solidFill>
                <a:latin typeface="+mn-lt"/>
              </a:rPr>
              <a:t>Denosumab</a:t>
            </a:r>
            <a:r>
              <a:rPr lang="es-ES" sz="1200" dirty="0" smtClean="0">
                <a:solidFill>
                  <a:srgbClr val="FF0000"/>
                </a:solidFill>
                <a:latin typeface="+mn-lt"/>
              </a:rPr>
              <a:t>, en la presentación de 120 mg (está indicado para la prevención de eventos relacionados con el esqueleto (fractura patológica, radioterapia ósea, compresión de la médula espinal o cirugía ósea) en adultos con metástasis óseas de tumores sólidos. También está indicado para el tratamiento del tumor de células gigantes de hueso no </a:t>
            </a:r>
            <a:r>
              <a:rPr lang="es-ES" sz="1200" dirty="0" err="1" smtClean="0">
                <a:solidFill>
                  <a:srgbClr val="FF0000"/>
                </a:solidFill>
                <a:latin typeface="+mn-lt"/>
              </a:rPr>
              <a:t>resecable</a:t>
            </a:r>
            <a:r>
              <a:rPr lang="es-ES" sz="1200" dirty="0" smtClean="0">
                <a:solidFill>
                  <a:srgbClr val="FF0000"/>
                </a:solidFill>
                <a:latin typeface="+mn-lt"/>
              </a:rPr>
              <a:t> o cuando la resección quirúrgica implique morbilidad grave, en adultos y adolescentes con el esqueleto maduro. 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30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7634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1200" dirty="0" smtClean="0">
                <a:latin typeface="+mn-lt"/>
              </a:rPr>
              <a:t>Pulmonares (fibrosis, neumonitis intersticial). Hepáticas (hepatitis </a:t>
            </a:r>
            <a:r>
              <a:rPr lang="es-ES" sz="1200" dirty="0" err="1" smtClean="0">
                <a:latin typeface="+mn-lt"/>
              </a:rPr>
              <a:t>citolítica</a:t>
            </a:r>
            <a:r>
              <a:rPr lang="es-ES" sz="1200" dirty="0" smtClean="0">
                <a:latin typeface="+mn-lt"/>
              </a:rPr>
              <a:t>, hepatitis </a:t>
            </a:r>
            <a:r>
              <a:rPr lang="es-ES" sz="1200" dirty="0" err="1" smtClean="0">
                <a:latin typeface="+mn-lt"/>
              </a:rPr>
              <a:t>colestásica</a:t>
            </a:r>
            <a:r>
              <a:rPr lang="es-ES" sz="1200" dirty="0" smtClean="0">
                <a:latin typeface="+mn-lt"/>
              </a:rPr>
              <a:t>, hepatitis crónica, cirrosis, necrosis hepática y hepatitis fulminante) 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3477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 smtClean="0">
                <a:latin typeface="+mn-lt"/>
              </a:rPr>
              <a:t>Factores de riesgo predisponentes para la prolongación del intervalo QT: enfermedad cardiovascular preexistente, historia familiar de muerte súbita, alteraciones del balance electrolítico como </a:t>
            </a:r>
            <a:r>
              <a:rPr lang="es-ES" sz="1800" dirty="0" err="1" smtClean="0">
                <a:latin typeface="+mn-lt"/>
              </a:rPr>
              <a:t>hipomagnesemia</a:t>
            </a:r>
            <a:r>
              <a:rPr lang="es-ES" sz="1800" dirty="0" smtClean="0">
                <a:latin typeface="+mn-lt"/>
              </a:rPr>
              <a:t> e </a:t>
            </a:r>
            <a:r>
              <a:rPr lang="es-ES" sz="1800" dirty="0" err="1" smtClean="0">
                <a:latin typeface="+mn-lt"/>
              </a:rPr>
              <a:t>hipokaliemia</a:t>
            </a:r>
            <a:r>
              <a:rPr lang="es-ES" sz="1800" dirty="0" smtClean="0">
                <a:latin typeface="+mn-lt"/>
              </a:rPr>
              <a:t>, bradicardia significativa y uso concomitante de medicamentos con potencial reconocido para producir prolongación del intervalo QT del ECG o </a:t>
            </a:r>
            <a:r>
              <a:rPr lang="es-ES" sz="1800" i="1" dirty="0" err="1" smtClean="0">
                <a:latin typeface="+mn-lt"/>
              </a:rPr>
              <a:t>torsade</a:t>
            </a:r>
            <a:r>
              <a:rPr lang="es-ES" sz="1800" i="1" dirty="0" smtClean="0">
                <a:latin typeface="+mn-lt"/>
              </a:rPr>
              <a:t> de </a:t>
            </a:r>
            <a:r>
              <a:rPr lang="es-ES" sz="1800" i="1" dirty="0" err="1" smtClean="0">
                <a:latin typeface="+mn-lt"/>
              </a:rPr>
              <a:t>pointes</a:t>
            </a:r>
            <a:r>
              <a:rPr lang="es-ES" sz="1800" dirty="0" smtClean="0">
                <a:latin typeface="+mn-lt"/>
              </a:rPr>
              <a:t>.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9036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 smtClean="0">
                <a:solidFill>
                  <a:srgbClr val="FF0000"/>
                </a:solidFill>
                <a:latin typeface="+mn-lt"/>
              </a:rPr>
              <a:t>Estos medicamentos son de dispensación hospitalaria. 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 smtClean="0">
                <a:solidFill>
                  <a:srgbClr val="FF0000"/>
                </a:solidFill>
                <a:latin typeface="+mn-lt"/>
              </a:rPr>
              <a:t>En todos los casos, el inicio de la bradicardia tuvo lugar dentro de las primeras 24 horas tras la instauración del tratamiento frente a la hepatitis C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2020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solidFill>
                  <a:srgbClr val="4BACC6"/>
                </a:solidFill>
                <a:latin typeface="+mn-lt"/>
              </a:rPr>
              <a:t>VHB:</a:t>
            </a:r>
            <a:r>
              <a:rPr lang="es-ES" sz="1200" baseline="0" dirty="0" smtClean="0">
                <a:solidFill>
                  <a:srgbClr val="4BACC6"/>
                </a:solidFill>
                <a:latin typeface="+mn-lt"/>
              </a:rPr>
              <a:t> </a:t>
            </a:r>
            <a:r>
              <a:rPr lang="es-ES" sz="1200" dirty="0" smtClean="0">
                <a:solidFill>
                  <a:srgbClr val="4BACC6"/>
                </a:solidFill>
                <a:latin typeface="+mn-lt"/>
              </a:rPr>
              <a:t>virus de la hepatitis B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solidFill>
                  <a:srgbClr val="4BACC6"/>
                </a:solidFill>
                <a:latin typeface="+mn-lt"/>
              </a:rPr>
              <a:t>VHC: virus de la hepatitis C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solidFill>
                  <a:srgbClr val="4BACC6"/>
                </a:solidFill>
                <a:latin typeface="+mn-lt"/>
                <a:cs typeface="Times New Roman" pitchFamily="18" charset="0"/>
              </a:rPr>
              <a:t>AAD: antivirales de acción directa. M</a:t>
            </a:r>
            <a:r>
              <a:rPr lang="es-ES" sz="12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edicamentos de dispensación hospitalaria: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s-ES" sz="1200" baseline="0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daclastavir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, </a:t>
            </a:r>
            <a:r>
              <a:rPr lang="es-ES" sz="1200" baseline="0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desabuvir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, </a:t>
            </a:r>
            <a:r>
              <a:rPr lang="es-ES" sz="1200" baseline="0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sofosbuvir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/</a:t>
            </a:r>
            <a:r>
              <a:rPr lang="es-ES" sz="1200" baseline="0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ledipasvir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…</a:t>
            </a:r>
            <a:r>
              <a:rPr lang="es-ES" sz="12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8529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Estos fármacos están indicados en el tratamiento de la leucemia mieloide crónica y/o de la leucemia </a:t>
            </a:r>
            <a:r>
              <a:rPr lang="es-ES" sz="1200" dirty="0" err="1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linfoblástica</a:t>
            </a:r>
            <a:r>
              <a:rPr lang="es-ES" sz="1200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aguda, cromosoma Filadelfia positivas. Estos medicamentos son de dispensación hospitalaria.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s-ES" sz="1200" dirty="0" smtClean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r>
              <a:rPr lang="es-ES" sz="1200" dirty="0" smtClean="0">
                <a:solidFill>
                  <a:srgbClr val="4BACC6"/>
                </a:solidFill>
              </a:rPr>
              <a:t>INHIBIDORES DE LA TIROSINA QUINASA BCR-ABL (ITK BCR-ABL):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bosutinib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,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dasatinib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,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imatinib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,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nilotinib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 o </a:t>
            </a:r>
            <a:r>
              <a:rPr lang="es-ES" sz="1200" dirty="0" err="1" smtClean="0">
                <a:latin typeface="+mn-lt"/>
                <a:cs typeface="Times New Roman" pitchFamily="18" charset="0"/>
              </a:rPr>
              <a:t>ponatinib</a:t>
            </a:r>
            <a:r>
              <a:rPr lang="es-ES" sz="1200" dirty="0" smtClean="0">
                <a:latin typeface="+mn-lt"/>
                <a:cs typeface="Times New Roman" pitchFamily="18" charset="0"/>
              </a:rPr>
              <a:t>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217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solidFill>
                  <a:srgbClr val="FF0000"/>
                </a:solidFill>
                <a:latin typeface="+mn-lt"/>
              </a:rPr>
              <a:t>El </a:t>
            </a:r>
            <a:r>
              <a:rPr lang="es-ES" sz="1200" dirty="0" err="1" smtClean="0">
                <a:solidFill>
                  <a:srgbClr val="FF0000"/>
                </a:solidFill>
                <a:latin typeface="+mn-lt"/>
              </a:rPr>
              <a:t>micofenolato</a:t>
            </a:r>
            <a:r>
              <a:rPr lang="es-ES" sz="1200" dirty="0" smtClean="0">
                <a:solidFill>
                  <a:srgbClr val="FF0000"/>
                </a:solidFill>
                <a:latin typeface="+mn-lt"/>
              </a:rPr>
              <a:t> sódico y el </a:t>
            </a:r>
            <a:r>
              <a:rPr lang="es-ES" sz="1200" dirty="0" err="1" smtClean="0">
                <a:solidFill>
                  <a:srgbClr val="FF0000"/>
                </a:solidFill>
                <a:latin typeface="+mn-lt"/>
              </a:rPr>
              <a:t>micofenolato</a:t>
            </a:r>
            <a:r>
              <a:rPr lang="es-ES" sz="1200" dirty="0" smtClean="0">
                <a:solidFill>
                  <a:srgbClr val="FF0000"/>
                </a:solidFill>
                <a:latin typeface="+mn-lt"/>
              </a:rPr>
              <a:t> de </a:t>
            </a:r>
            <a:r>
              <a:rPr lang="es-ES" sz="1200" dirty="0" err="1" smtClean="0">
                <a:solidFill>
                  <a:srgbClr val="FF0000"/>
                </a:solidFill>
                <a:latin typeface="+mn-lt"/>
              </a:rPr>
              <a:t>mofetilo</a:t>
            </a:r>
            <a:r>
              <a:rPr lang="es-ES" sz="1200" dirty="0" smtClean="0">
                <a:solidFill>
                  <a:srgbClr val="FF0000"/>
                </a:solidFill>
                <a:latin typeface="+mn-lt"/>
              </a:rPr>
              <a:t>, en combinación con otros fármacos, están indicados para la profilaxis del rechazo agudo en pacientes adultos sometidos a algunos tipos de trasplante. Pueden ser dispensados por los servicios de farmacia hospitalarios en indicaciones fuera de ficha técnica. 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6891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err="1" smtClean="0">
                <a:latin typeface="+mn-lt"/>
              </a:rPr>
              <a:t>Olmesartán</a:t>
            </a:r>
            <a:r>
              <a:rPr lang="es-ES" sz="1200" dirty="0" smtClean="0">
                <a:latin typeface="+mn-lt"/>
              </a:rPr>
              <a:t> </a:t>
            </a:r>
            <a:r>
              <a:rPr lang="es-ES" sz="1200" dirty="0" smtClean="0">
                <a:solidFill>
                  <a:srgbClr val="FF0000"/>
                </a:solidFill>
                <a:latin typeface="+mn-lt"/>
              </a:rPr>
              <a:t>es un antagonista del sistema renina angiotensina (ARA-II) que ha demostrado disminuir la presión arterial, pero no se ha establecido su eficacia en la disminución de la morbimortalidad cardiovascular, a diferencia de otros ARA-II o los IECA.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solidFill>
                  <a:srgbClr val="FF0000"/>
                </a:solidFill>
                <a:latin typeface="+mn-lt"/>
              </a:rPr>
              <a:t>Signos clínicos de la enteropatía:</a:t>
            </a:r>
            <a:r>
              <a:rPr lang="es-ES" sz="1200" baseline="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s-ES" sz="1200" dirty="0" smtClean="0">
                <a:latin typeface="+mn-lt"/>
              </a:rPr>
              <a:t>diarrea crónica, a veces de aparición repentina, que puede ser abundante y causar pérdida de peso significativa.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latin typeface="+mn-lt"/>
              </a:rPr>
              <a:t>Complicaciones: deshidratación, insuficiencia renal, trastornos electrolíticos, incluyendo </a:t>
            </a:r>
            <a:r>
              <a:rPr lang="es-ES" sz="1200" dirty="0" err="1" smtClean="0">
                <a:latin typeface="+mn-lt"/>
              </a:rPr>
              <a:t>hipokaliemia</a:t>
            </a:r>
            <a:r>
              <a:rPr lang="es-ES" sz="1200" dirty="0" smtClean="0">
                <a:latin typeface="+mn-lt"/>
              </a:rPr>
              <a:t>, acidosis metabólica y signos de malabsorción.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44795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 smtClean="0">
                <a:solidFill>
                  <a:srgbClr val="FF0000"/>
                </a:solidFill>
                <a:latin typeface="+mn-lt"/>
              </a:rPr>
              <a:t>Es un agonista de los receptores beta3 adrenérgicos autorizado para el tratamiento sintomático de la urgencia, aumento de la frecuencia de micción y/o incontinencia de urgencia que puede producirse en adultos con síndrome de vejiga hiperactiva</a:t>
            </a:r>
            <a:r>
              <a:rPr lang="es-ES" sz="1200" dirty="0" smtClean="0">
                <a:latin typeface="+mn-lt"/>
              </a:rPr>
              <a:t>. 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1120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15/06/2017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15/06/2017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hyperlink" Target="http://www.osakidetza.euskadi.eus/contenidos/informacion/cevime_infac_2017/es_def/adjuntos/INFAC%20Vol%2025%20n&#186;%204_se&#241;ales%20y%20alertas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akidetza.euskadi.eus/informacion/presentacion-farmacovigilancia/r85-pkfarm06/es/" TargetMode="External"/><Relationship Id="rId2" Type="http://schemas.openxmlformats.org/officeDocument/2006/relationships/hyperlink" Target="https://www.aemps.gob.es/cima/inicial.do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750" y="1196975"/>
            <a:ext cx="7772400" cy="2303463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r>
              <a:rPr lang="es-ES" b="1" dirty="0"/>
              <a:t>SEGURIDAD DE MEDICAMENTOS: </a:t>
            </a:r>
            <a:r>
              <a:rPr lang="es-ES" dirty="0"/>
              <a:t>SEÑALES Y ALERTAS GENERADAS EN 2015-2016 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Vol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 25, </a:t>
            </a:r>
            <a:r>
              <a:rPr lang="es-ES_tradnl" smtClean="0">
                <a:solidFill>
                  <a:schemeClr val="tx2"/>
                </a:solidFill>
                <a:latin typeface="Arial Black" pitchFamily="34" charset="0"/>
              </a:rPr>
              <a:t>nº4 2017</a:t>
            </a: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252536" y="692696"/>
            <a:ext cx="8229600" cy="56207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Canaglifozina</a:t>
            </a:r>
            <a:r>
              <a:rPr lang="es-E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: </a:t>
            </a:r>
            <a:r>
              <a:rPr lang="es-E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Riesgo de </a:t>
            </a:r>
            <a:r>
              <a:rPr lang="es-E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amputaciones no traumáticas </a:t>
            </a:r>
            <a:br>
              <a:rPr lang="es-ES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</a:b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326976" y="980728"/>
            <a:ext cx="85689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r>
              <a:rPr lang="es-ES" sz="2000" b="1" dirty="0">
                <a:solidFill>
                  <a:prstClr val="black"/>
                </a:solidFill>
                <a:latin typeface="+mn-lt"/>
              </a:rPr>
              <a:t>Evaluación de la seguridad por parte del PRAC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: </a:t>
            </a:r>
            <a:r>
              <a:rPr lang="es-ES" sz="2000" dirty="0" smtClean="0">
                <a:solidFill>
                  <a:prstClr val="black"/>
                </a:solidFill>
                <a:latin typeface="+mn-lt"/>
              </a:rPr>
              <a:t>aumento de riesgo 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de </a:t>
            </a:r>
            <a:r>
              <a:rPr lang="es-ES" sz="2000" dirty="0" smtClean="0">
                <a:solidFill>
                  <a:prstClr val="black"/>
                </a:solidFill>
                <a:latin typeface="+mn-lt"/>
              </a:rPr>
              <a:t>amputaciones no traumáticas en miembros inferiores, sobre todo en dedos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smtClean="0">
                <a:solidFill>
                  <a:prstClr val="black"/>
                </a:solidFill>
                <a:latin typeface="+mn-lt"/>
              </a:rPr>
              <a:t> (</a:t>
            </a:r>
            <a:r>
              <a:rPr lang="es-ES" sz="2000" dirty="0" smtClean="0">
                <a:latin typeface="+mn-lt"/>
              </a:rPr>
              <a:t>no puede descartarse riesgo con </a:t>
            </a:r>
            <a:r>
              <a:rPr lang="es-ES" sz="2000" dirty="0" err="1" smtClean="0">
                <a:latin typeface="+mn-lt"/>
              </a:rPr>
              <a:t>dapaglifozina</a:t>
            </a:r>
            <a:r>
              <a:rPr lang="es-ES" sz="2000" dirty="0" smtClean="0">
                <a:latin typeface="+mn-lt"/>
              </a:rPr>
              <a:t> y </a:t>
            </a:r>
            <a:r>
              <a:rPr lang="es-ES" sz="2000" dirty="0" err="1" smtClean="0">
                <a:latin typeface="+mn-lt"/>
              </a:rPr>
              <a:t>empaglifozina</a:t>
            </a:r>
            <a:r>
              <a:rPr lang="es-ES" sz="2000" dirty="0" smtClean="0">
                <a:latin typeface="+mn-lt"/>
              </a:rPr>
              <a:t>).</a:t>
            </a:r>
          </a:p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endParaRPr lang="es-ES" sz="2000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rgbClr val="4BACC6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Recomendaciones de la AEMPS:</a:t>
            </a:r>
          </a:p>
          <a:p>
            <a:pPr marL="342900" indent="-342900">
              <a:buClr>
                <a:srgbClr val="4BACC6"/>
              </a:buClr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Considerar interrupción del tratamiento en pacientes que desarrollen complicaciones importantes en los pies.</a:t>
            </a: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Adecuada monitorización de los pacientes en tratamiento con cualquier </a:t>
            </a:r>
            <a:r>
              <a:rPr lang="es-ES" sz="1800" dirty="0" err="1" smtClean="0">
                <a:latin typeface="+mn-lt"/>
              </a:rPr>
              <a:t>gliflozina</a:t>
            </a:r>
            <a:r>
              <a:rPr lang="es-ES" sz="1800" dirty="0" smtClean="0">
                <a:latin typeface="+mn-lt"/>
              </a:rPr>
              <a:t> que presenten factores de riesgo de amputación. Insistir en importancia del cuidado preventivo del pie diabético.</a:t>
            </a: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Vigilar </a:t>
            </a:r>
            <a:r>
              <a:rPr lang="es-ES" sz="1800" dirty="0">
                <a:latin typeface="+mn-lt"/>
              </a:rPr>
              <a:t>a los pacientes </a:t>
            </a:r>
            <a:r>
              <a:rPr lang="es-ES" sz="1800" dirty="0" smtClean="0">
                <a:latin typeface="+mn-lt"/>
              </a:rPr>
              <a:t>para detectar </a:t>
            </a:r>
            <a:r>
              <a:rPr lang="es-ES" sz="1800" dirty="0">
                <a:latin typeface="+mn-lt"/>
              </a:rPr>
              <a:t>signos y síntomas provocados por la depleción de agua y sales corporales. </a:t>
            </a:r>
            <a:r>
              <a:rPr lang="es-ES" sz="1800" dirty="0" smtClean="0">
                <a:latin typeface="+mn-lt"/>
              </a:rPr>
              <a:t> Vigilar </a:t>
            </a:r>
            <a:r>
              <a:rPr lang="es-ES" sz="1800" dirty="0">
                <a:latin typeface="+mn-lt"/>
              </a:rPr>
              <a:t>que el estado de hidratación sea el </a:t>
            </a:r>
            <a:r>
              <a:rPr lang="es-ES" sz="1800" dirty="0" smtClean="0">
                <a:latin typeface="+mn-lt"/>
              </a:rPr>
              <a:t>adecuado (el </a:t>
            </a:r>
            <a:r>
              <a:rPr lang="es-ES" sz="1800" dirty="0">
                <a:latin typeface="+mn-lt"/>
              </a:rPr>
              <a:t>uso de diuréticos podría </a:t>
            </a:r>
            <a:r>
              <a:rPr lang="es-ES" sz="1800" dirty="0" smtClean="0">
                <a:latin typeface="+mn-lt"/>
              </a:rPr>
              <a:t>agravarlo). </a:t>
            </a:r>
            <a:endParaRPr lang="es-ES" sz="1800" dirty="0">
              <a:latin typeface="+mn-lt"/>
            </a:endParaRPr>
          </a:p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2452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/>
          <a:lstStyle/>
          <a:p>
            <a:r>
              <a:rPr lang="es-ES" sz="3600" dirty="0" smtClean="0"/>
              <a:t>IBUPROFENO Y DEXIBUPROFENO</a:t>
            </a:r>
            <a:r>
              <a:rPr lang="es-ES" sz="3200" b="1" dirty="0" smtClean="0">
                <a:latin typeface="+mn-lt"/>
              </a:rPr>
              <a:t/>
            </a:r>
            <a:br>
              <a:rPr lang="es-ES" sz="3200" b="1" dirty="0" smtClean="0">
                <a:latin typeface="+mn-lt"/>
              </a:rPr>
            </a:br>
            <a:r>
              <a:rPr lang="es-ES" sz="3200" b="1" dirty="0" smtClean="0">
                <a:latin typeface="+mn-lt"/>
              </a:rPr>
              <a:t> </a:t>
            </a:r>
            <a:r>
              <a:rPr lang="es-ES" sz="2800" dirty="0">
                <a:latin typeface="+mn-lt"/>
              </a:rPr>
              <a:t>R</a:t>
            </a:r>
            <a:r>
              <a:rPr lang="es-ES" sz="2800" dirty="0" smtClean="0">
                <a:latin typeface="+mn-lt"/>
              </a:rPr>
              <a:t>iesgo cardiovascular a dosis altas (I)</a:t>
            </a:r>
            <a:endParaRPr lang="es-ES" sz="2800" b="1" dirty="0">
              <a:latin typeface="+mn-lt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67544" y="1412776"/>
            <a:ext cx="835292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Conclusiones de la evaluación del PRAC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(riesgo cardiovascular y potencial </a:t>
            </a:r>
            <a:r>
              <a:rPr lang="es-ES" sz="2000" dirty="0">
                <a:latin typeface="+mn-lt"/>
              </a:rPr>
              <a:t>interacción entre ibuprofeno o dexibuprofeno y </a:t>
            </a:r>
            <a:r>
              <a:rPr lang="es-ES" sz="2000" dirty="0" smtClean="0">
                <a:latin typeface="+mn-lt"/>
              </a:rPr>
              <a:t>AAS </a:t>
            </a:r>
            <a:r>
              <a:rPr lang="es-ES" sz="2000" dirty="0">
                <a:latin typeface="+mn-lt"/>
              </a:rPr>
              <a:t>a dosis bajas para la prevención </a:t>
            </a:r>
            <a:r>
              <a:rPr lang="es-ES" sz="2000" dirty="0" smtClean="0">
                <a:latin typeface="+mn-lt"/>
              </a:rPr>
              <a:t>cardiovascular):</a:t>
            </a:r>
          </a:p>
          <a:p>
            <a:pPr lvl="1"/>
            <a:endParaRPr lang="es-ES" sz="2000" dirty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Dosis de </a:t>
            </a:r>
            <a:r>
              <a:rPr lang="es-ES" sz="1800" dirty="0">
                <a:latin typeface="+mn-lt"/>
              </a:rPr>
              <a:t>ibuprofeno </a:t>
            </a:r>
            <a:r>
              <a:rPr lang="es-ES" sz="1800" dirty="0" smtClean="0">
                <a:latin typeface="+mn-lt"/>
              </a:rPr>
              <a:t>iguales </a:t>
            </a:r>
            <a:r>
              <a:rPr lang="es-ES" sz="1800" dirty="0">
                <a:latin typeface="+mn-lt"/>
              </a:rPr>
              <a:t>o mayores a 2.400 </a:t>
            </a:r>
            <a:r>
              <a:rPr lang="es-ES" sz="1800" dirty="0" smtClean="0">
                <a:latin typeface="+mn-lt"/>
              </a:rPr>
              <a:t>mg/día </a:t>
            </a:r>
            <a:r>
              <a:rPr lang="es-ES" sz="1800" dirty="0">
                <a:latin typeface="+mn-lt"/>
              </a:rPr>
              <a:t>se asocian con un mayor riesgo de trombosis </a:t>
            </a:r>
            <a:r>
              <a:rPr lang="es-ES" sz="1800" dirty="0" smtClean="0">
                <a:latin typeface="+mn-lt"/>
              </a:rPr>
              <a:t>arterial (equiparable </a:t>
            </a:r>
            <a:r>
              <a:rPr lang="es-ES" sz="1800" dirty="0">
                <a:latin typeface="+mn-lt"/>
              </a:rPr>
              <a:t>al de los </a:t>
            </a:r>
            <a:r>
              <a:rPr lang="es-ES" sz="1800" dirty="0" smtClean="0">
                <a:latin typeface="+mn-lt"/>
              </a:rPr>
              <a:t>COXIB a </a:t>
            </a:r>
            <a:r>
              <a:rPr lang="es-ES" sz="1800" dirty="0">
                <a:latin typeface="+mn-lt"/>
              </a:rPr>
              <a:t>dosis </a:t>
            </a:r>
            <a:r>
              <a:rPr lang="es-ES" sz="1800" dirty="0" smtClean="0">
                <a:latin typeface="+mn-lt"/>
              </a:rPr>
              <a:t>estándar).</a:t>
            </a: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La </a:t>
            </a:r>
            <a:r>
              <a:rPr lang="es-ES" sz="1800" dirty="0">
                <a:latin typeface="+mn-lt"/>
              </a:rPr>
              <a:t>información disponible no sugiere que dosis de ibuprofeno de hasta 1.200 mg/día se asocien a un incremento del riesgo </a:t>
            </a:r>
            <a:r>
              <a:rPr lang="es-ES" sz="1800" dirty="0" smtClean="0">
                <a:latin typeface="+mn-lt"/>
              </a:rPr>
              <a:t>cardiovascular.</a:t>
            </a: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</a:rPr>
              <a:t>Ibuprofeno disminuye el efecto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antiplaquetario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de AAS. Aunque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parece que no es una interacción clínicamente significativa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puede que el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efecto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cardioprotector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del AAS se reduzca con la administración regular y continua de ibuprofeno.</a:t>
            </a: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8781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276" y="269776"/>
            <a:ext cx="9252520" cy="1143000"/>
          </a:xfrm>
        </p:spPr>
        <p:txBody>
          <a:bodyPr/>
          <a:lstStyle/>
          <a:p>
            <a:r>
              <a:rPr lang="es-ES" sz="3600" dirty="0">
                <a:solidFill>
                  <a:srgbClr val="4BACC6"/>
                </a:solidFill>
              </a:rPr>
              <a:t>IBUPROFENO Y DEXIBUPROFENO</a:t>
            </a:r>
            <a:r>
              <a:rPr lang="es-ES" sz="3200" b="1" dirty="0">
                <a:solidFill>
                  <a:srgbClr val="4BACC6"/>
                </a:solidFill>
                <a:latin typeface="Calibri"/>
              </a:rPr>
              <a:t>:</a:t>
            </a:r>
            <a:br>
              <a:rPr lang="es-ES" sz="3200" b="1" dirty="0">
                <a:solidFill>
                  <a:srgbClr val="4BACC6"/>
                </a:solidFill>
                <a:latin typeface="Calibri"/>
              </a:rPr>
            </a:br>
            <a:r>
              <a:rPr lang="es-ES" sz="3200" b="1" dirty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R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iesgo 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cardiovascular a dosis 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altas (II)</a:t>
            </a:r>
            <a:endParaRPr lang="es-ES" sz="3600" dirty="0">
              <a:latin typeface="+mn-lt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06500" y="1052736"/>
            <a:ext cx="874846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r>
              <a:rPr lang="es-ES" sz="1800" dirty="0">
                <a:latin typeface="+mn-lt"/>
              </a:rPr>
              <a:t>Todas las conclusiones anteriores son igualmente aplicables a dexibuprofeno, teniendo en cuenta que 2.400 mg de ibuprofeno equivalen a 1.200 mg de dexibuprofeno. </a:t>
            </a:r>
            <a:endParaRPr lang="es-ES" sz="1800" dirty="0" smtClean="0">
              <a:latin typeface="+mn-lt"/>
            </a:endParaRPr>
          </a:p>
          <a:p>
            <a:pPr marL="742950" lvl="1" indent="-285750">
              <a:buClr>
                <a:schemeClr val="tx2"/>
              </a:buClr>
              <a:buFontTx/>
              <a:buChar char="-"/>
            </a:pPr>
            <a:endParaRPr lang="es-ES" sz="18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Recomendaciones: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No </a:t>
            </a:r>
            <a:r>
              <a:rPr lang="es-ES" sz="1800" dirty="0">
                <a:latin typeface="+mn-lt"/>
              </a:rPr>
              <a:t>administrar dosis altas </a:t>
            </a:r>
            <a:r>
              <a:rPr lang="es-ES" sz="1800" dirty="0" smtClean="0">
                <a:latin typeface="+mn-lt"/>
              </a:rPr>
              <a:t>en patología </a:t>
            </a:r>
            <a:r>
              <a:rPr lang="es-ES" sz="1800" dirty="0">
                <a:latin typeface="+mn-lt"/>
              </a:rPr>
              <a:t>cardiovascular grave como </a:t>
            </a:r>
            <a:r>
              <a:rPr lang="es-ES" sz="1800" dirty="0" smtClean="0">
                <a:latin typeface="+mn-lt"/>
              </a:rPr>
              <a:t>IC (grados </a:t>
            </a:r>
            <a:r>
              <a:rPr lang="es-ES" sz="1800" dirty="0">
                <a:latin typeface="+mn-lt"/>
              </a:rPr>
              <a:t>II-IV de la NYHA), cardiopatía isquémica establecida, enfermedad arterial periférica o enfermedad </a:t>
            </a:r>
            <a:r>
              <a:rPr lang="es-ES" sz="1800" dirty="0" smtClean="0">
                <a:latin typeface="+mn-lt"/>
              </a:rPr>
              <a:t>cerebrovascular.</a:t>
            </a:r>
          </a:p>
          <a:p>
            <a:pPr marL="285750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Evaluar los factores de riesgo cardiovascular asociados al paciente antes de iniciar tratamiento a largo plazo , sobre todo si se requieren dosis altas.</a:t>
            </a:r>
          </a:p>
          <a:p>
            <a:pPr marL="285750" indent="-28575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285750" indent="-28575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Utilizar la dosis más baja, que permita controlar los síntomas, durante el menor tiempo posible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1497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4896" y="313532"/>
            <a:ext cx="9324528" cy="1143000"/>
          </a:xfrm>
        </p:spPr>
        <p:txBody>
          <a:bodyPr/>
          <a:lstStyle/>
          <a:p>
            <a:r>
              <a:rPr lang="es-ES" sz="3600" dirty="0" smtClean="0">
                <a:solidFill>
                  <a:srgbClr val="4BACC6"/>
                </a:solidFill>
              </a:rPr>
              <a:t>CORTICOIDES INHALADOS EN EPOC </a:t>
            </a:r>
            <a:r>
              <a:rPr lang="es-ES" sz="3200" b="1" dirty="0" smtClean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R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iesgo de neumonía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342256" y="1628800"/>
            <a:ext cx="869424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Resultados evaluación por parte del PRAC:</a:t>
            </a: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Se </a:t>
            </a:r>
            <a:r>
              <a:rPr lang="es-ES" sz="1800" dirty="0">
                <a:latin typeface="+mn-lt"/>
              </a:rPr>
              <a:t>confirma </a:t>
            </a:r>
            <a:r>
              <a:rPr lang="es-ES" sz="1800" dirty="0" smtClean="0">
                <a:latin typeface="+mn-lt"/>
              </a:rPr>
              <a:t>aumento </a:t>
            </a:r>
            <a:r>
              <a:rPr lang="es-ES" sz="1800" dirty="0">
                <a:latin typeface="+mn-lt"/>
              </a:rPr>
              <a:t>del riesgo de neumonía en los pacientes con EPOC </a:t>
            </a:r>
            <a:r>
              <a:rPr lang="es-ES" sz="1800" dirty="0" smtClean="0">
                <a:latin typeface="+mn-lt"/>
              </a:rPr>
              <a:t>en tratamiento </a:t>
            </a:r>
            <a:r>
              <a:rPr lang="es-ES" sz="1800" dirty="0">
                <a:latin typeface="+mn-lt"/>
              </a:rPr>
              <a:t>con corticoides inhalados. </a:t>
            </a:r>
            <a:r>
              <a:rPr lang="es-ES" sz="1800" dirty="0" smtClean="0">
                <a:latin typeface="+mn-lt"/>
              </a:rPr>
              <a:t>No es concluyente el incremento del riesgo al aumentar la dosis de corticoide</a:t>
            </a:r>
            <a:r>
              <a:rPr lang="es-ES" sz="1800" dirty="0">
                <a:latin typeface="+mn-lt"/>
              </a:rPr>
              <a:t>.</a:t>
            </a:r>
            <a:r>
              <a:rPr lang="es-ES" sz="1800" dirty="0" smtClean="0">
                <a:latin typeface="+mn-lt"/>
              </a:rPr>
              <a:t> </a:t>
            </a: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No </a:t>
            </a:r>
            <a:r>
              <a:rPr lang="es-ES" sz="1800" dirty="0">
                <a:latin typeface="+mn-lt"/>
              </a:rPr>
              <a:t>hay evidencia que indique que existen diferencias en cuanto a la magnitud del riesgo entre los distintos corticoides inhalados.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La </a:t>
            </a:r>
            <a:r>
              <a:rPr lang="es-ES" sz="1800" dirty="0">
                <a:latin typeface="+mn-lt"/>
              </a:rPr>
              <a:t>relación beneficio-riesgo </a:t>
            </a:r>
            <a:r>
              <a:rPr lang="es-ES" sz="1800" dirty="0" smtClean="0">
                <a:latin typeface="+mn-lt"/>
              </a:rPr>
              <a:t>se </a:t>
            </a:r>
            <a:r>
              <a:rPr lang="es-ES" sz="1800" dirty="0">
                <a:latin typeface="+mn-lt"/>
              </a:rPr>
              <a:t>mantiene favorable. </a:t>
            </a:r>
          </a:p>
        </p:txBody>
      </p:sp>
    </p:spTree>
    <p:extLst>
      <p:ext uri="{BB962C8B-B14F-4D97-AF65-F5344CB8AC3E}">
        <p14:creationId xmlns:p14="http://schemas.microsoft.com/office/powerpoint/2010/main" val="3401915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solidFill>
                  <a:srgbClr val="4BACC6"/>
                </a:solidFill>
              </a:rPr>
              <a:t>NITROFURANTOÍNA </a:t>
            </a:r>
            <a:r>
              <a:rPr lang="es-ES" sz="3200" b="1" dirty="0" smtClean="0">
                <a:solidFill>
                  <a:srgbClr val="4BACC6"/>
                </a:solidFill>
                <a:latin typeface="Calibri"/>
              </a:rPr>
              <a:t> </a:t>
            </a:r>
            <a:br>
              <a:rPr lang="es-ES" sz="3200" b="1" dirty="0" smtClean="0">
                <a:solidFill>
                  <a:srgbClr val="4BACC6"/>
                </a:solidFill>
                <a:latin typeface="Calibri"/>
              </a:rPr>
            </a:br>
            <a:r>
              <a:rPr lang="es-ES" sz="3200" dirty="0" smtClean="0">
                <a:solidFill>
                  <a:srgbClr val="4BACC6"/>
                </a:solidFill>
                <a:latin typeface="Calibri"/>
              </a:rPr>
              <a:t>N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uevas restricciones de uso 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79512" y="1340768"/>
            <a:ext cx="87754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Se </a:t>
            </a:r>
            <a:r>
              <a:rPr lang="es-ES" sz="2000" b="1" dirty="0">
                <a:latin typeface="+mn-lt"/>
              </a:rPr>
              <a:t>han notificado reacciones adversas </a:t>
            </a:r>
            <a:r>
              <a:rPr lang="es-ES" sz="2000" b="1" dirty="0" smtClean="0">
                <a:latin typeface="+mn-lt"/>
              </a:rPr>
              <a:t>graves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sobre todo pulmonares o hepáticas, en </a:t>
            </a:r>
            <a:r>
              <a:rPr lang="es-ES" sz="2000" dirty="0">
                <a:latin typeface="+mn-lt"/>
              </a:rPr>
              <a:t>tratamientos profilácticos prolongados (uno o varios años) o intermitentes de meses de duración.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Recomendaciones de la AEMPS : </a:t>
            </a:r>
          </a:p>
          <a:p>
            <a:pPr marL="800100" lvl="1" indent="-342900">
              <a:buFontTx/>
              <a:buChar char="-"/>
            </a:pPr>
            <a:r>
              <a:rPr lang="es-ES" sz="1800" dirty="0" smtClean="0">
                <a:latin typeface="+mn-lt"/>
              </a:rPr>
              <a:t>No </a:t>
            </a:r>
            <a:r>
              <a:rPr lang="es-ES" sz="1800" dirty="0">
                <a:latin typeface="+mn-lt"/>
              </a:rPr>
              <a:t>utilizar </a:t>
            </a:r>
            <a:r>
              <a:rPr lang="es-ES" sz="1800" dirty="0" err="1">
                <a:latin typeface="+mn-lt"/>
              </a:rPr>
              <a:t>nitrofurantoína</a:t>
            </a:r>
            <a:r>
              <a:rPr lang="es-ES" sz="1800" dirty="0">
                <a:latin typeface="+mn-lt"/>
              </a:rPr>
              <a:t> como profilaxis. </a:t>
            </a:r>
            <a:r>
              <a:rPr lang="es-ES" sz="1800" dirty="0" smtClean="0">
                <a:latin typeface="+mn-lt"/>
              </a:rPr>
              <a:t>Uso exclusivo en tratamiento de cistitis agudas en mujeres (&gt; 3 meses de edad), con una duración máxima de 7 días.</a:t>
            </a:r>
          </a:p>
          <a:p>
            <a:pPr lvl="1"/>
            <a:endParaRPr lang="es-ES" sz="1800" dirty="0" smtClean="0">
              <a:latin typeface="+mn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smtClean="0">
                <a:latin typeface="+mn-lt"/>
              </a:rPr>
              <a:t>No indicado </a:t>
            </a:r>
            <a:r>
              <a:rPr lang="es-ES" sz="1800" dirty="0">
                <a:latin typeface="+mn-lt"/>
              </a:rPr>
              <a:t>en el tratamiento de </a:t>
            </a:r>
            <a:r>
              <a:rPr lang="es-ES" sz="1800" dirty="0" smtClean="0">
                <a:latin typeface="+mn-lt"/>
              </a:rPr>
              <a:t>ITU en varones, ITU de vías altas </a:t>
            </a:r>
            <a:r>
              <a:rPr lang="es-ES" sz="1800" dirty="0">
                <a:latin typeface="+mn-lt"/>
              </a:rPr>
              <a:t>ni </a:t>
            </a:r>
            <a:r>
              <a:rPr lang="es-ES" sz="1800" dirty="0" smtClean="0">
                <a:latin typeface="+mn-lt"/>
              </a:rPr>
              <a:t>en bacteriemia </a:t>
            </a:r>
            <a:r>
              <a:rPr lang="es-ES" sz="1800" dirty="0">
                <a:latin typeface="+mn-lt"/>
              </a:rPr>
              <a:t>o sepsis secundaria a la </a:t>
            </a:r>
            <a:r>
              <a:rPr lang="es-ES" sz="1800" dirty="0" smtClean="0">
                <a:latin typeface="+mn-lt"/>
              </a:rPr>
              <a:t>misma.</a:t>
            </a:r>
          </a:p>
          <a:p>
            <a:pPr marL="800100" lvl="1" indent="-342900"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smtClean="0">
                <a:latin typeface="+mn-lt"/>
              </a:rPr>
              <a:t>Contraindicado en </a:t>
            </a:r>
            <a:r>
              <a:rPr lang="es-ES" sz="1800" dirty="0">
                <a:latin typeface="+mn-lt"/>
              </a:rPr>
              <a:t>pacientes con insuficiencia renal con un </a:t>
            </a:r>
            <a:r>
              <a:rPr lang="es-ES" sz="1800" dirty="0" err="1" smtClean="0">
                <a:latin typeface="+mn-lt"/>
              </a:rPr>
              <a:t>ClCr</a:t>
            </a:r>
            <a:r>
              <a:rPr lang="es-ES" sz="1800" dirty="0" smtClean="0">
                <a:latin typeface="+mn-lt"/>
              </a:rPr>
              <a:t> &lt; 45 ml/min.</a:t>
            </a:r>
          </a:p>
          <a:p>
            <a:pPr marL="800100" lvl="1" indent="-342900"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smtClean="0">
                <a:latin typeface="+mn-lt"/>
              </a:rPr>
              <a:t>Informar </a:t>
            </a:r>
            <a:r>
              <a:rPr lang="es-ES" sz="1800" dirty="0">
                <a:latin typeface="+mn-lt"/>
              </a:rPr>
              <a:t>a las pacientes acerca de los riesgos pulmonares, hepáticos, alérgicos y neurológicos (parestesias y neuropatías periféricas</a:t>
            </a:r>
            <a:r>
              <a:rPr lang="es-ES" sz="1800" dirty="0" smtClean="0">
                <a:latin typeface="+mn-lt"/>
              </a:rPr>
              <a:t>)</a:t>
            </a:r>
            <a:endParaRPr lang="es-E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5073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solidFill>
                  <a:srgbClr val="4BACC6"/>
                </a:solidFill>
              </a:rPr>
              <a:t>HIDROXIZINA</a:t>
            </a:r>
            <a:br>
              <a:rPr lang="es-ES" sz="3600" dirty="0" smtClean="0">
                <a:solidFill>
                  <a:srgbClr val="4BACC6"/>
                </a:solidFill>
              </a:rPr>
            </a:br>
            <a:r>
              <a:rPr lang="es-ES" sz="3600" dirty="0" smtClean="0">
                <a:solidFill>
                  <a:srgbClr val="4BACC6"/>
                </a:solidFill>
              </a:rPr>
              <a:t> </a:t>
            </a:r>
            <a:r>
              <a:rPr lang="es-ES" sz="3200" b="1" dirty="0" smtClean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R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iesgo </a:t>
            </a:r>
            <a:r>
              <a:rPr lang="es-ES" sz="2800" dirty="0" err="1" smtClean="0">
                <a:solidFill>
                  <a:srgbClr val="4BACC6"/>
                </a:solidFill>
                <a:latin typeface="Calibri"/>
              </a:rPr>
              <a:t>arritmogénico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 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347688" y="1340768"/>
            <a:ext cx="849694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Evaluación por parte del PRAC</a:t>
            </a:r>
            <a:r>
              <a:rPr lang="es-ES" sz="2000" dirty="0" smtClean="0">
                <a:latin typeface="+mn-lt"/>
              </a:rPr>
              <a:t>: riesgo de prolongación del intervalo QT del electrocardiograma (ECG) y la aparición de arritmias cardíacas (</a:t>
            </a:r>
            <a:r>
              <a:rPr lang="es-ES" sz="2000" i="1" dirty="0" err="1" smtClean="0">
                <a:latin typeface="+mn-lt"/>
              </a:rPr>
              <a:t>torsade</a:t>
            </a:r>
            <a:r>
              <a:rPr lang="es-ES" sz="2000" i="1" dirty="0" smtClean="0">
                <a:latin typeface="+mn-lt"/>
              </a:rPr>
              <a:t> de </a:t>
            </a:r>
            <a:r>
              <a:rPr lang="es-ES" sz="2000" i="1" dirty="0" err="1" smtClean="0">
                <a:latin typeface="+mn-lt"/>
              </a:rPr>
              <a:t>pointes</a:t>
            </a:r>
            <a:r>
              <a:rPr lang="es-ES" sz="2000" dirty="0" smtClean="0">
                <a:latin typeface="+mn-lt"/>
              </a:rPr>
              <a:t>). </a:t>
            </a:r>
            <a:r>
              <a:rPr lang="es-ES" sz="2000" dirty="0">
                <a:latin typeface="+mn-lt"/>
              </a:rPr>
              <a:t>Se confirma la relación</a:t>
            </a:r>
          </a:p>
          <a:p>
            <a:pPr>
              <a:buClr>
                <a:schemeClr val="tx2"/>
              </a:buClr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Nuevas </a:t>
            </a:r>
            <a:r>
              <a:rPr lang="es-ES" sz="2000" b="1" dirty="0">
                <a:latin typeface="+mn-lt"/>
              </a:rPr>
              <a:t>restricciones de uso en la ficha técnica: </a:t>
            </a:r>
            <a:endParaRPr lang="es-ES" sz="2000" b="1" dirty="0" smtClean="0">
              <a:latin typeface="+mn-lt"/>
            </a:endParaRPr>
          </a:p>
          <a:p>
            <a:pPr marL="342900" indent="-342900">
              <a:buFontTx/>
              <a:buChar char="-"/>
            </a:pPr>
            <a:endParaRPr lang="es-ES" sz="2000" dirty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Contraindicación en pacientes </a:t>
            </a:r>
            <a:r>
              <a:rPr lang="es-ES" sz="1800" dirty="0">
                <a:latin typeface="+mn-lt"/>
              </a:rPr>
              <a:t>con prolongación del intervalo QT congénito o adquirido y/o con factores de riesgo </a:t>
            </a:r>
            <a:r>
              <a:rPr lang="es-ES" sz="1800" dirty="0" smtClean="0">
                <a:latin typeface="+mn-lt"/>
              </a:rPr>
              <a:t>predisponentes.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</a:rPr>
              <a:t>No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recomendada en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pacientes con edad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avanzada (por su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menor tasa de eliminación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y mayor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riesgo de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reacciones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adversas debidas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sobre todo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a los efectos anticolinérgicos.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Dosis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máxima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50 mg/día.</a:t>
            </a: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Especial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precaución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junto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con medicamentos con capacidad para producir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hipokaliemia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y/o bradicardia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.</a:t>
            </a: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</a:rPr>
              <a:t>Dosis máximas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diarias: 100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mg/día en adultos y 2 mg/kg/día en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niños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hasta 40 kg.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endParaRPr lang="es-E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8698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solidFill>
                  <a:srgbClr val="4BACC6"/>
                </a:solidFill>
              </a:rPr>
              <a:t>VACUNA DEL PAPILOMA </a:t>
            </a:r>
            <a:r>
              <a:rPr lang="es-ES" sz="3200" b="1" dirty="0" smtClean="0">
                <a:solidFill>
                  <a:srgbClr val="4BACC6"/>
                </a:solidFill>
                <a:latin typeface="Calibri"/>
              </a:rPr>
              <a:t> </a:t>
            </a:r>
            <a:br>
              <a:rPr lang="es-ES" sz="3200" b="1" dirty="0" smtClean="0">
                <a:solidFill>
                  <a:srgbClr val="4BACC6"/>
                </a:solidFill>
                <a:latin typeface="Calibri"/>
              </a:rPr>
            </a:br>
            <a:r>
              <a:rPr lang="es-ES" sz="2800" dirty="0">
                <a:solidFill>
                  <a:srgbClr val="4BACC6"/>
                </a:solidFill>
                <a:latin typeface="Calibri"/>
              </a:rPr>
              <a:t>R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evisión de seguridad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1844824"/>
            <a:ext cx="77048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Evaluación por parte del PRAC</a:t>
            </a:r>
            <a:r>
              <a:rPr lang="es-ES" sz="2000" dirty="0" smtClean="0">
                <a:latin typeface="+mn-lt"/>
              </a:rPr>
              <a:t>: síndrome de dolor regional complejo y síndrome de taquicardia postural </a:t>
            </a:r>
            <a:r>
              <a:rPr lang="es-ES" sz="2000" dirty="0" err="1" smtClean="0">
                <a:latin typeface="+mn-lt"/>
              </a:rPr>
              <a:t>ortostática</a:t>
            </a:r>
            <a:r>
              <a:rPr lang="es-ES" sz="2000" dirty="0" smtClean="0">
                <a:latin typeface="+mn-lt"/>
              </a:rPr>
              <a:t>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Conclusión</a:t>
            </a:r>
            <a:r>
              <a:rPr lang="es-ES" sz="2000" dirty="0" smtClean="0">
                <a:latin typeface="+mn-lt"/>
              </a:rPr>
              <a:t>: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2000" dirty="0" smtClean="0">
                <a:latin typeface="+mn-lt"/>
              </a:rPr>
              <a:t>Los datos disponibles no apoyan esta relación. </a:t>
            </a: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2000" dirty="0" smtClean="0">
                <a:latin typeface="+mn-lt"/>
              </a:rPr>
              <a:t>El </a:t>
            </a:r>
            <a:r>
              <a:rPr lang="es-ES" sz="2000" dirty="0">
                <a:latin typeface="+mn-lt"/>
              </a:rPr>
              <a:t>balance beneficio-riesgo de esta vacuna sigue siendo </a:t>
            </a:r>
            <a:r>
              <a:rPr lang="es-ES" sz="2000" dirty="0" smtClean="0">
                <a:latin typeface="+mn-lt"/>
              </a:rPr>
              <a:t>favorable. No </a:t>
            </a:r>
            <a:r>
              <a:rPr lang="es-ES" sz="2000" dirty="0">
                <a:latin typeface="+mn-lt"/>
              </a:rPr>
              <a:t>se recomiendan cambios en las condiciones de uso autorizadas. </a:t>
            </a:r>
          </a:p>
        </p:txBody>
      </p:sp>
    </p:spTree>
    <p:extLst>
      <p:ext uri="{BB962C8B-B14F-4D97-AF65-F5344CB8AC3E}">
        <p14:creationId xmlns:p14="http://schemas.microsoft.com/office/powerpoint/2010/main" val="2502478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solidFill>
                  <a:srgbClr val="4BACC6"/>
                </a:solidFill>
              </a:rPr>
              <a:t>SOFOSBUVIR: </a:t>
            </a:r>
            <a:r>
              <a:rPr lang="es-ES" sz="3200" b="1" dirty="0" smtClean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3200" b="1" dirty="0">
                <a:solidFill>
                  <a:srgbClr val="4BACC6"/>
                </a:solidFill>
                <a:latin typeface="Calibri"/>
              </a:rPr>
              <a:t/>
            </a:r>
            <a:br>
              <a:rPr lang="es-ES" sz="3200" b="1" dirty="0">
                <a:solidFill>
                  <a:srgbClr val="4BACC6"/>
                </a:solidFill>
                <a:latin typeface="Calibri"/>
              </a:rPr>
            </a:br>
            <a:r>
              <a:rPr lang="es-ES" sz="2800" dirty="0">
                <a:solidFill>
                  <a:srgbClr val="4BACC6"/>
                </a:solidFill>
                <a:latin typeface="Calibri"/>
              </a:rPr>
              <a:t>R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iesgo de interacción grave con </a:t>
            </a:r>
            <a:r>
              <a:rPr lang="es-ES" sz="2800" dirty="0" err="1" smtClean="0">
                <a:solidFill>
                  <a:srgbClr val="4BACC6"/>
                </a:solidFill>
                <a:latin typeface="Calibri"/>
              </a:rPr>
              <a:t>amiodarona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 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88132" y="1484784"/>
            <a:ext cx="83529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Riesgo de bradicardia </a:t>
            </a:r>
            <a:r>
              <a:rPr lang="es-ES" sz="2000" dirty="0">
                <a:latin typeface="+mn-lt"/>
              </a:rPr>
              <a:t>severa y bloqueo cardiaco en pacientes </a:t>
            </a:r>
            <a:r>
              <a:rPr lang="es-ES" sz="2000" dirty="0" smtClean="0">
                <a:latin typeface="+mn-lt"/>
              </a:rPr>
              <a:t>con </a:t>
            </a:r>
            <a:r>
              <a:rPr lang="es-ES" sz="2000" dirty="0" err="1">
                <a:latin typeface="+mn-lt"/>
              </a:rPr>
              <a:t>amiodarona</a:t>
            </a:r>
            <a:r>
              <a:rPr lang="es-ES" sz="2000" dirty="0">
                <a:latin typeface="+mn-lt"/>
              </a:rPr>
              <a:t> y que inician tratamiento para la hepatitis </a:t>
            </a:r>
            <a:r>
              <a:rPr lang="es-ES" sz="2000" dirty="0" smtClean="0">
                <a:latin typeface="+mn-lt"/>
              </a:rPr>
              <a:t>C con </a:t>
            </a:r>
            <a:r>
              <a:rPr lang="es-ES" sz="2000" dirty="0" err="1" smtClean="0">
                <a:latin typeface="+mn-lt"/>
              </a:rPr>
              <a:t>sofosbuvir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>
                <a:latin typeface="+mn-lt"/>
              </a:rPr>
              <a:t>y </a:t>
            </a:r>
            <a:r>
              <a:rPr lang="es-ES" sz="2000" dirty="0" err="1">
                <a:latin typeface="+mn-lt"/>
              </a:rPr>
              <a:t>ledipasvir</a:t>
            </a:r>
            <a:r>
              <a:rPr lang="es-ES" sz="2000" dirty="0">
                <a:latin typeface="+mn-lt"/>
              </a:rPr>
              <a:t> (</a:t>
            </a:r>
            <a:r>
              <a:rPr lang="es-ES" sz="2000" dirty="0" err="1">
                <a:latin typeface="+mn-lt"/>
              </a:rPr>
              <a:t>Harvoni</a:t>
            </a:r>
            <a:r>
              <a:rPr lang="es-ES" sz="2000" dirty="0">
                <a:latin typeface="+mn-lt"/>
              </a:rPr>
              <a:t>®) o </a:t>
            </a:r>
            <a:r>
              <a:rPr lang="es-ES" sz="2000" dirty="0" smtClean="0">
                <a:latin typeface="+mn-lt"/>
              </a:rPr>
              <a:t>con </a:t>
            </a:r>
            <a:r>
              <a:rPr lang="es-ES" sz="2000" dirty="0" err="1" smtClean="0">
                <a:latin typeface="+mn-lt"/>
              </a:rPr>
              <a:t>sofosbuvir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>
                <a:latin typeface="+mn-lt"/>
              </a:rPr>
              <a:t>(</a:t>
            </a:r>
            <a:r>
              <a:rPr lang="es-ES" sz="2000" dirty="0" err="1">
                <a:latin typeface="+mn-lt"/>
              </a:rPr>
              <a:t>Sovaldi</a:t>
            </a:r>
            <a:r>
              <a:rPr lang="es-ES" sz="2000" dirty="0">
                <a:latin typeface="+mn-lt"/>
              </a:rPr>
              <a:t>®) </a:t>
            </a:r>
            <a:r>
              <a:rPr lang="es-ES" sz="2000" dirty="0" smtClean="0">
                <a:latin typeface="+mn-lt"/>
              </a:rPr>
              <a:t>más  </a:t>
            </a:r>
            <a:r>
              <a:rPr lang="es-ES" sz="2000" dirty="0" err="1" smtClean="0">
                <a:latin typeface="+mn-lt"/>
              </a:rPr>
              <a:t>daclatasvir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>
                <a:latin typeface="+mn-lt"/>
              </a:rPr>
              <a:t>(</a:t>
            </a:r>
            <a:r>
              <a:rPr lang="es-ES" sz="2000" dirty="0" err="1">
                <a:latin typeface="+mn-lt"/>
              </a:rPr>
              <a:t>Daklinza</a:t>
            </a:r>
            <a:r>
              <a:rPr lang="es-ES" sz="2000" dirty="0">
                <a:latin typeface="+mn-lt"/>
              </a:rPr>
              <a:t>®). </a:t>
            </a:r>
            <a:endParaRPr lang="es-ES" sz="2000" dirty="0" smtClean="0">
              <a:latin typeface="+mn-lt"/>
            </a:endParaRPr>
          </a:p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r>
              <a:rPr lang="es-ES" sz="2000" b="1" dirty="0">
                <a:solidFill>
                  <a:prstClr val="black"/>
                </a:solidFill>
                <a:latin typeface="Calibri"/>
              </a:rPr>
              <a:t>Recomendaciones de la AEMPS: </a:t>
            </a:r>
          </a:p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</a:rPr>
              <a:t>No recomendado uso de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amiodarona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excepto si otros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antiarrítmicos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están contraindicados o no se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toleran (vigilar estrechamente,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especialmente en las primeras semanas de tratamiento. 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</a:rPr>
              <a:t>Debido a la larga vida media de la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amiodarona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, vigilar pacientes que inicien terapia con estos antivirales y que hayan suspendido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amiodarona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en los meses previos. 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</a:rPr>
              <a:t>Informar a los pacientes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acerca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del riesgo de bradicardia, y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recomendar 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consultar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en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caso de experimentar síntomas sugestivos. </a:t>
            </a:r>
          </a:p>
          <a:p>
            <a:pPr lvl="0"/>
            <a:endParaRPr lang="es-ES" dirty="0">
              <a:solidFill>
                <a:prstClr val="black"/>
              </a:solidFill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1378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4564" y="332656"/>
            <a:ext cx="9144000" cy="1143000"/>
          </a:xfrm>
        </p:spPr>
        <p:txBody>
          <a:bodyPr/>
          <a:lstStyle/>
          <a:p>
            <a:r>
              <a:rPr lang="es-ES" sz="2800" dirty="0" smtClean="0">
                <a:solidFill>
                  <a:srgbClr val="4BACC6"/>
                </a:solidFill>
              </a:rPr>
              <a:t>ANTIVIRALES DE ACCIÓN DIRECTA PARA TRATAMIENTO DE LA HEPATITIS C</a:t>
            </a:r>
            <a:r>
              <a:rPr lang="es-ES" sz="2800" b="1" dirty="0" smtClean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b="1" dirty="0">
                <a:solidFill>
                  <a:srgbClr val="4BACC6"/>
                </a:solidFill>
                <a:latin typeface="Calibri"/>
              </a:rPr>
              <a:t/>
            </a:r>
            <a:br>
              <a:rPr lang="es-ES" sz="2800" b="1" dirty="0">
                <a:solidFill>
                  <a:srgbClr val="4BACC6"/>
                </a:solidFill>
                <a:latin typeface="Calibri"/>
              </a:rPr>
            </a:br>
            <a:r>
              <a:rPr lang="es-ES" sz="2400" dirty="0" smtClean="0">
                <a:solidFill>
                  <a:srgbClr val="4BACC6"/>
                </a:solidFill>
                <a:latin typeface="Calibri"/>
              </a:rPr>
              <a:t>Reactivación del  VHB y recurrencia de carcinoma </a:t>
            </a:r>
            <a:r>
              <a:rPr lang="es-ES" sz="2400" dirty="0" err="1" smtClean="0">
                <a:solidFill>
                  <a:srgbClr val="4BACC6"/>
                </a:solidFill>
                <a:latin typeface="Calibri"/>
              </a:rPr>
              <a:t>hepatocelular</a:t>
            </a:r>
            <a:endParaRPr lang="es-ES" sz="3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327224" y="1484784"/>
            <a:ext cx="849694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endParaRPr lang="es-ES" sz="2000" dirty="0" smtClean="0">
              <a:latin typeface="+mn-lt"/>
              <a:cs typeface="Times New Roman" pitchFamily="18" charset="0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Revisión de la información por la AEMPS y recomendaciones:</a:t>
            </a:r>
            <a:endParaRPr lang="es-ES" sz="2000" b="1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Realizar serología frente al 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VHB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antes del inicio del tratamiento con AAD, 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y en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los pacientes 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actualmente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en tratamiento. </a:t>
            </a:r>
            <a:endParaRPr lang="es-ES" sz="1800" dirty="0" smtClean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Realizar ecografía cada 6 meses en pacientes sin carcinoma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hepatocelular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 previo, con fibrosis avanzada (F3) y cirrosis, con respuesta viral sostenida tras el tratamiento antiviral con AAD, para vigilar la aparición de carcinoma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hepatocelular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. 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 smtClean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En pacientes infectados por VHC con carcinoma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hepatocelular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respuesta radiológica completa y candidatos a tratamiento antiviral para erradicación del VHC, considerar individualmente el balance beneficio-riesgo.</a:t>
            </a:r>
            <a:endParaRPr lang="es-ES" sz="2000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527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5516" y="404664"/>
            <a:ext cx="8856984" cy="1143000"/>
          </a:xfrm>
        </p:spPr>
        <p:txBody>
          <a:bodyPr/>
          <a:lstStyle/>
          <a:p>
            <a:r>
              <a:rPr lang="es-ES" sz="3200" dirty="0" smtClean="0">
                <a:solidFill>
                  <a:srgbClr val="4BACC6"/>
                </a:solidFill>
              </a:rPr>
              <a:t>INHIBIDORES DE LA TIROSINA QUINASA BCR-ABL (ITK BCR-ABL) </a:t>
            </a:r>
            <a:r>
              <a:rPr lang="es-ES" sz="3200" b="1" dirty="0" smtClean="0">
                <a:solidFill>
                  <a:srgbClr val="4BACC6"/>
                </a:solidFill>
                <a:latin typeface="Calibri"/>
              </a:rPr>
              <a:t> </a:t>
            </a:r>
            <a:r>
              <a:rPr lang="es-ES" sz="2800" dirty="0">
                <a:solidFill>
                  <a:srgbClr val="4BACC6"/>
                </a:solidFill>
                <a:latin typeface="Calibri"/>
              </a:rPr>
              <a:t>R</a:t>
            </a:r>
            <a:r>
              <a:rPr lang="es-ES" sz="2800" dirty="0" smtClean="0">
                <a:solidFill>
                  <a:srgbClr val="4BACC6"/>
                </a:solidFill>
                <a:latin typeface="Calibri"/>
              </a:rPr>
              <a:t>iesgo de reactivación del virus de la hepatitis B 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79512" y="1700808"/>
            <a:ext cx="87287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cs typeface="Times New Roman" pitchFamily="18" charset="0"/>
              </a:rPr>
              <a:t>Se han detectado cuadros </a:t>
            </a:r>
            <a:r>
              <a:rPr lang="es-ES" sz="2000" dirty="0">
                <a:latin typeface="+mn-lt"/>
                <a:cs typeface="Times New Roman" pitchFamily="18" charset="0"/>
              </a:rPr>
              <a:t>de insuficiencia hepática aguda o de hepatitis fulminante que requirió trasplante hepático o provocó el fallecimiento del paciente. </a:t>
            </a:r>
            <a:endParaRPr lang="es-ES" sz="2000" dirty="0" smtClean="0">
              <a:latin typeface="+mn-lt"/>
              <a:cs typeface="Times New Roman" pitchFamily="18" charset="0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solidFill>
                <a:prstClr val="black"/>
              </a:solidFill>
              <a:latin typeface="+mn-lt"/>
              <a:cs typeface="Times New Roman" pitchFamily="18" charset="0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Recomendaciones de la  AEMPS:</a:t>
            </a:r>
            <a:endParaRPr lang="es-ES" sz="2000" b="1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Realizar serología del VHB 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antes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de iniciar tratamiento con ITK BCR-ABL. </a:t>
            </a:r>
            <a:endParaRPr lang="es-ES" sz="1800" dirty="0" smtClean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En caso de serología VHB 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+, antes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de administrar el ITK 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BCR-ABL o una vez iniciado el tratamiento,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consultar a un experto en el manejo de la hepatitis B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.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Portadores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del VHB que requieran tratamiento con un ITK BCR-ABL , vigilar estrechamente, durante 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y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varios meses tras finalizar el 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tratamiento, </a:t>
            </a:r>
            <a:r>
              <a:rPr lang="es-ES" sz="1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la aparición de cualquier signo o síntoma indicativo de infección activa por el </a:t>
            </a:r>
            <a:r>
              <a:rPr lang="es-ES" sz="1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VHB.</a:t>
            </a:r>
            <a:endParaRPr lang="es-ES" sz="1800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856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Sumario (I)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124744"/>
            <a:ext cx="7772400" cy="411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200" b="1" dirty="0">
                <a:solidFill>
                  <a:schemeClr val="bg1"/>
                </a:solidFill>
              </a:rPr>
              <a:t>Introducción </a:t>
            </a:r>
          </a:p>
          <a:p>
            <a:r>
              <a:rPr lang="es-ES" sz="2200" b="1" dirty="0" smtClean="0">
                <a:solidFill>
                  <a:schemeClr val="bg1"/>
                </a:solidFill>
              </a:rPr>
              <a:t>Antidiabéticos </a:t>
            </a:r>
            <a:r>
              <a:rPr lang="es-ES" sz="2200" b="1" dirty="0">
                <a:solidFill>
                  <a:schemeClr val="bg1"/>
                </a:solidFill>
              </a:rPr>
              <a:t>orales: </a:t>
            </a:r>
          </a:p>
          <a:p>
            <a:pPr marL="400050" lvl="1" indent="0">
              <a:buNone/>
            </a:pPr>
            <a:r>
              <a:rPr lang="es-ES" sz="2200" dirty="0">
                <a:solidFill>
                  <a:schemeClr val="bg1"/>
                </a:solidFill>
              </a:rPr>
              <a:t>– </a:t>
            </a:r>
            <a:r>
              <a:rPr lang="es-ES" sz="2200" dirty="0" err="1">
                <a:solidFill>
                  <a:schemeClr val="bg1"/>
                </a:solidFill>
              </a:rPr>
              <a:t>Gliflozinas</a:t>
            </a:r>
            <a:r>
              <a:rPr lang="es-ES" sz="2200" dirty="0">
                <a:solidFill>
                  <a:schemeClr val="bg1"/>
                </a:solidFill>
              </a:rPr>
              <a:t>: riesgo de </a:t>
            </a:r>
            <a:r>
              <a:rPr lang="es-ES" sz="2200" dirty="0" err="1">
                <a:solidFill>
                  <a:schemeClr val="bg1"/>
                </a:solidFill>
              </a:rPr>
              <a:t>cetoacidosis</a:t>
            </a:r>
            <a:r>
              <a:rPr lang="es-ES" sz="2200" dirty="0">
                <a:solidFill>
                  <a:schemeClr val="bg1"/>
                </a:solidFill>
              </a:rPr>
              <a:t> </a:t>
            </a:r>
          </a:p>
          <a:p>
            <a:pPr marL="400050" lvl="1" indent="0">
              <a:buNone/>
            </a:pPr>
            <a:r>
              <a:rPr lang="es-ES" sz="2200" dirty="0">
                <a:solidFill>
                  <a:schemeClr val="bg1"/>
                </a:solidFill>
              </a:rPr>
              <a:t>– </a:t>
            </a:r>
            <a:r>
              <a:rPr lang="es-ES" sz="2200" dirty="0" err="1">
                <a:solidFill>
                  <a:schemeClr val="bg1"/>
                </a:solidFill>
              </a:rPr>
              <a:t>Canagliflozina</a:t>
            </a:r>
            <a:r>
              <a:rPr lang="es-ES" sz="2200" dirty="0">
                <a:solidFill>
                  <a:schemeClr val="bg1"/>
                </a:solidFill>
              </a:rPr>
              <a:t>: riesgo de amputaciones no traumáticas </a:t>
            </a:r>
          </a:p>
          <a:p>
            <a:r>
              <a:rPr lang="es-ES" sz="2200" b="1" dirty="0" smtClean="0">
                <a:solidFill>
                  <a:schemeClr val="bg1"/>
                </a:solidFill>
              </a:rPr>
              <a:t>Ibuprofeno </a:t>
            </a:r>
            <a:r>
              <a:rPr lang="es-ES" sz="2200" b="1" dirty="0">
                <a:solidFill>
                  <a:schemeClr val="bg1"/>
                </a:solidFill>
              </a:rPr>
              <a:t>y dexibuprofeno</a:t>
            </a:r>
            <a:r>
              <a:rPr lang="es-ES" sz="2200" dirty="0">
                <a:solidFill>
                  <a:schemeClr val="bg1"/>
                </a:solidFill>
              </a:rPr>
              <a:t>: riesgo cardiovascular a dosis altas </a:t>
            </a:r>
          </a:p>
          <a:p>
            <a:r>
              <a:rPr lang="es-ES" sz="2200" b="1" dirty="0" smtClean="0">
                <a:solidFill>
                  <a:schemeClr val="bg1"/>
                </a:solidFill>
              </a:rPr>
              <a:t>Corticoides </a:t>
            </a:r>
            <a:r>
              <a:rPr lang="es-ES" sz="2200" b="1" dirty="0">
                <a:solidFill>
                  <a:schemeClr val="bg1"/>
                </a:solidFill>
              </a:rPr>
              <a:t>inhalados en EPOC</a:t>
            </a:r>
            <a:r>
              <a:rPr lang="es-ES" sz="2200" dirty="0">
                <a:solidFill>
                  <a:schemeClr val="bg1"/>
                </a:solidFill>
              </a:rPr>
              <a:t>: riesgo de neumonía </a:t>
            </a:r>
          </a:p>
          <a:p>
            <a:r>
              <a:rPr lang="es-ES" sz="2200" b="1" dirty="0" err="1" smtClean="0">
                <a:solidFill>
                  <a:schemeClr val="bg1"/>
                </a:solidFill>
              </a:rPr>
              <a:t>Nitrofurantoína</a:t>
            </a:r>
            <a:r>
              <a:rPr lang="es-ES" sz="2200" dirty="0">
                <a:solidFill>
                  <a:schemeClr val="bg1"/>
                </a:solidFill>
              </a:rPr>
              <a:t>: nuevas restricciones de uso </a:t>
            </a:r>
          </a:p>
          <a:p>
            <a:r>
              <a:rPr lang="es-ES" sz="2200" b="1" dirty="0" err="1" smtClean="0">
                <a:solidFill>
                  <a:schemeClr val="bg1"/>
                </a:solidFill>
              </a:rPr>
              <a:t>Hidroxizina</a:t>
            </a:r>
            <a:r>
              <a:rPr lang="es-ES" sz="2200" dirty="0">
                <a:solidFill>
                  <a:schemeClr val="bg1"/>
                </a:solidFill>
              </a:rPr>
              <a:t>: riesgo </a:t>
            </a:r>
            <a:r>
              <a:rPr lang="es-ES" sz="2200" dirty="0" err="1">
                <a:solidFill>
                  <a:schemeClr val="bg1"/>
                </a:solidFill>
              </a:rPr>
              <a:t>arritmogénico</a:t>
            </a:r>
            <a:r>
              <a:rPr lang="es-ES" sz="2200" dirty="0">
                <a:solidFill>
                  <a:schemeClr val="bg1"/>
                </a:solidFill>
              </a:rPr>
              <a:t> </a:t>
            </a:r>
            <a:endParaRPr lang="es-ES" sz="2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/>
          <a:lstStyle/>
          <a:p>
            <a:r>
              <a:rPr lang="es-ES" dirty="0" smtClean="0">
                <a:solidFill>
                  <a:srgbClr val="4BACC6"/>
                </a:solidFill>
              </a:rPr>
              <a:t>MICOFENOLATO </a:t>
            </a:r>
            <a:br>
              <a:rPr lang="es-ES" dirty="0" smtClean="0">
                <a:solidFill>
                  <a:srgbClr val="4BACC6"/>
                </a:solidFill>
              </a:rPr>
            </a:br>
            <a:r>
              <a:rPr lang="es-ES" sz="3200" dirty="0">
                <a:solidFill>
                  <a:srgbClr val="4BACC6"/>
                </a:solidFill>
                <a:latin typeface="Calibri"/>
              </a:rPr>
              <a:t>R</a:t>
            </a:r>
            <a:r>
              <a:rPr lang="es-ES" sz="3200" dirty="0" smtClean="0">
                <a:solidFill>
                  <a:srgbClr val="4BACC6"/>
                </a:solidFill>
                <a:latin typeface="Calibri"/>
              </a:rPr>
              <a:t>iesgo de malformaciones congénitas (I)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79512" y="1196752"/>
            <a:ext cx="878497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>
                <a:latin typeface="+mn-lt"/>
              </a:rPr>
              <a:t>El </a:t>
            </a:r>
            <a:r>
              <a:rPr lang="es-ES" sz="2000" dirty="0" err="1">
                <a:latin typeface="+mn-lt"/>
              </a:rPr>
              <a:t>micofenolato</a:t>
            </a:r>
            <a:r>
              <a:rPr lang="es-ES" sz="2000" dirty="0">
                <a:latin typeface="+mn-lt"/>
              </a:rPr>
              <a:t> sódico y el </a:t>
            </a:r>
            <a:r>
              <a:rPr lang="es-ES" sz="2000" dirty="0" err="1">
                <a:latin typeface="+mn-lt"/>
              </a:rPr>
              <a:t>micofenolato</a:t>
            </a:r>
            <a:r>
              <a:rPr lang="es-ES" sz="2000" dirty="0">
                <a:latin typeface="+mn-lt"/>
              </a:rPr>
              <a:t> de </a:t>
            </a:r>
            <a:r>
              <a:rPr lang="es-ES" sz="2000" dirty="0" err="1">
                <a:latin typeface="+mn-lt"/>
              </a:rPr>
              <a:t>mofetilo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smtClean="0">
                <a:latin typeface="+mn-lt"/>
              </a:rPr>
              <a:t>tienen un potente </a:t>
            </a:r>
            <a:r>
              <a:rPr lang="es-ES" sz="2000" dirty="0">
                <a:latin typeface="+mn-lt"/>
              </a:rPr>
              <a:t>efecto </a:t>
            </a:r>
            <a:r>
              <a:rPr lang="es-ES" sz="2000" dirty="0" err="1">
                <a:latin typeface="+mn-lt"/>
              </a:rPr>
              <a:t>teratogénico</a:t>
            </a:r>
            <a:r>
              <a:rPr lang="es-ES" sz="2000" dirty="0">
                <a:latin typeface="+mn-lt"/>
              </a:rPr>
              <a:t>, incrementando el riesgo de malformaciones congénitas y aborto </a:t>
            </a:r>
            <a:r>
              <a:rPr lang="es-ES" sz="2000" dirty="0" smtClean="0">
                <a:latin typeface="+mn-lt"/>
              </a:rPr>
              <a:t>espontáneo.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342900" lvl="0" indent="-342900">
              <a:buClr>
                <a:srgbClr val="4BACC6"/>
              </a:buClr>
              <a:buFont typeface="Arial" pitchFamily="34" charset="0"/>
              <a:buChar char="•"/>
            </a:pPr>
            <a:r>
              <a:rPr lang="es-ES" sz="2000" b="1" dirty="0" smtClean="0">
                <a:solidFill>
                  <a:prstClr val="black"/>
                </a:solidFill>
                <a:latin typeface="Calibri"/>
              </a:rPr>
              <a:t>Recomendaciones de la </a:t>
            </a:r>
            <a:r>
              <a:rPr lang="es-ES" sz="2000" b="1" dirty="0">
                <a:solidFill>
                  <a:prstClr val="black"/>
                </a:solidFill>
                <a:latin typeface="Calibri"/>
              </a:rPr>
              <a:t>AEMPS: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</a:rPr>
              <a:t>A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dministrar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a mujeres embarazadas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solo en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caso de que no se pueda utilizar ninguna otra alternativa terapéutica. </a:t>
            </a:r>
            <a:endParaRPr lang="es-ES" sz="1800" dirty="0" smtClean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No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administrar en mujeres en edad fértil hasta descartar </a:t>
            </a:r>
            <a:r>
              <a:rPr lang="es-ES" sz="1800" dirty="0">
                <a:latin typeface="Calibri"/>
              </a:rPr>
              <a:t>embarazo (realizar dos pruebas analíticas separadas entre sí por un plazo de 8-10 días)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y se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aseguren medidas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anticonceptivas eficaces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(dos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métodos anticonceptivos complementarios durante todo el tratamiento y hasta 6 semanas después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de finalizado). </a:t>
            </a: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2562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4BACC6"/>
                </a:solidFill>
              </a:rPr>
              <a:t>MICOFENOLATO: </a:t>
            </a:r>
            <a:br>
              <a:rPr lang="es-ES" dirty="0">
                <a:solidFill>
                  <a:srgbClr val="4BACC6"/>
                </a:solidFill>
              </a:rPr>
            </a:br>
            <a:r>
              <a:rPr lang="es-ES" sz="3200" dirty="0">
                <a:solidFill>
                  <a:srgbClr val="4BACC6"/>
                </a:solidFill>
                <a:latin typeface="Calibri"/>
              </a:rPr>
              <a:t>riesgo malformaciones congénitas </a:t>
            </a:r>
            <a:r>
              <a:rPr lang="es-ES" sz="3200" dirty="0" smtClean="0">
                <a:solidFill>
                  <a:srgbClr val="4BACC6"/>
                </a:solidFill>
                <a:latin typeface="Calibri"/>
              </a:rPr>
              <a:t>(II)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83568" y="1556792"/>
            <a:ext cx="813690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>
                <a:solidFill>
                  <a:prstClr val="black"/>
                </a:solidFill>
                <a:latin typeface="Calibri"/>
              </a:rPr>
              <a:t>En varones (incluidos aquellos sometidos a vasectomía), utilizar preservativo durante el tratamiento y hasta 90 días después de finalizado.  Las parejas femeninas deben adoptar medidas anticonceptivas eficaces durante este mismo periodo. Consultar con el médico si hay posibilidad de embarazo.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b="1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Precauciones adicionales </a:t>
            </a:r>
            <a:r>
              <a:rPr lang="es-ES" sz="2000" dirty="0" smtClean="0">
                <a:latin typeface="+mn-lt"/>
              </a:rPr>
              <a:t>de los </a:t>
            </a:r>
            <a:r>
              <a:rPr lang="es-ES" sz="2000" dirty="0">
                <a:latin typeface="+mn-lt"/>
              </a:rPr>
              <a:t>titulares de la autorización de comercialización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No donar </a:t>
            </a:r>
            <a:r>
              <a:rPr lang="es-ES" sz="1800" dirty="0">
                <a:latin typeface="+mn-lt"/>
              </a:rPr>
              <a:t>sangre durante el tratamiento ni al menos durante las 6 semanas siguientes a la interrupción del mismo.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Los </a:t>
            </a:r>
            <a:r>
              <a:rPr lang="es-ES" sz="1800" dirty="0">
                <a:latin typeface="+mn-lt"/>
              </a:rPr>
              <a:t>hombres no deberán donar semen durante el tratamiento ni durante los 90 días siguientes a su interrupción.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0881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24" y="332656"/>
            <a:ext cx="9036496" cy="1143000"/>
          </a:xfrm>
        </p:spPr>
        <p:txBody>
          <a:bodyPr/>
          <a:lstStyle/>
          <a:p>
            <a:r>
              <a:rPr lang="es-ES" sz="2800" dirty="0">
                <a:solidFill>
                  <a:srgbClr val="4BACC6"/>
                </a:solidFill>
              </a:rPr>
              <a:t>SEÑALES DE ALERTA QUE REQUIEREN SEGUIMIENTO Y EVALUACIÓN ADICIONAL (I)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84784"/>
            <a:ext cx="842493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tx2"/>
                </a:solidFill>
                <a:latin typeface="+mn-lt"/>
              </a:rPr>
              <a:t>GLIFLOZINAS</a:t>
            </a:r>
            <a:r>
              <a:rPr lang="es-ES" sz="2000" b="1" dirty="0" smtClean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infecciones graves del tracto urinario (sepsis urinaria y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pielonefritis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)</a:t>
            </a:r>
          </a:p>
          <a:p>
            <a:pPr>
              <a:buClr>
                <a:schemeClr val="tx2"/>
              </a:buClr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</a:rPr>
              <a:t>La FDA incluye en ficha técnica este efecto adverso como frecuente.</a:t>
            </a:r>
          </a:p>
          <a:p>
            <a:pPr marL="342900" indent="-342900">
              <a:buClr>
                <a:schemeClr val="tx2"/>
              </a:buClr>
              <a:buFontTx/>
              <a:buChar char="-"/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</a:rPr>
              <a:t>La FDA emite comunicado </a:t>
            </a:r>
            <a:r>
              <a:rPr lang="es-ES" sz="2000" dirty="0">
                <a:latin typeface="+mn-lt"/>
              </a:rPr>
              <a:t>en el que recomienda a los profesionales sanitarios que evalúen a los pacientes en busca de indicios y síntomas de infecciones urinarias y que informen a los pacientes con respecto a los mismos. </a:t>
            </a: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3873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7116" y="260648"/>
            <a:ext cx="9161116" cy="1143000"/>
          </a:xfrm>
        </p:spPr>
        <p:txBody>
          <a:bodyPr/>
          <a:lstStyle/>
          <a:p>
            <a:r>
              <a:rPr lang="es-ES" sz="2800" dirty="0">
                <a:solidFill>
                  <a:srgbClr val="4BACC6"/>
                </a:solidFill>
              </a:rPr>
              <a:t>SEÑALES DE ALERTA QUE REQUIEREN SEGUIMIENTO Y EVALUACIÓN ADICIONAL (</a:t>
            </a:r>
            <a:r>
              <a:rPr lang="es-ES" sz="2800" dirty="0" smtClean="0">
                <a:solidFill>
                  <a:srgbClr val="4BACC6"/>
                </a:solidFill>
              </a:rPr>
              <a:t>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560388" y="1484784"/>
            <a:ext cx="81369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Canagliflozina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riesgo de 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fracturas</a:t>
            </a:r>
          </a:p>
          <a:p>
            <a:r>
              <a:rPr lang="es-ES" sz="2000" dirty="0" smtClean="0">
                <a:solidFill>
                  <a:schemeClr val="tx2"/>
                </a:solidFill>
                <a:latin typeface="+mn-lt"/>
              </a:rPr>
              <a:t> </a:t>
            </a:r>
            <a:endParaRPr lang="es-ES" sz="2000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La FDA informa de aumento del riesgo de fracturas, </a:t>
            </a:r>
            <a:r>
              <a:rPr lang="es-ES" sz="2000" dirty="0">
                <a:latin typeface="+mn-lt"/>
              </a:rPr>
              <a:t>que se han observado tras 12 semanas del inicio del tratamiento y generalmente tras pequeños traumatismos.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>
                <a:latin typeface="+mn-lt"/>
              </a:rPr>
              <a:t>E</a:t>
            </a:r>
            <a:r>
              <a:rPr lang="es-ES" sz="2000" dirty="0" smtClean="0">
                <a:latin typeface="+mn-lt"/>
              </a:rPr>
              <a:t>stá </a:t>
            </a:r>
            <a:r>
              <a:rPr lang="es-ES" sz="2000" dirty="0">
                <a:latin typeface="+mn-lt"/>
              </a:rPr>
              <a:t>evaluando si otros fármacos del grupo también aumentan el riesgo de fractura.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Además </a:t>
            </a:r>
            <a:r>
              <a:rPr lang="es-ES" sz="2000" dirty="0">
                <a:latin typeface="+mn-lt"/>
              </a:rPr>
              <a:t>se ha observado una disminución de la densidad mineral ósea.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4189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252520" cy="1143000"/>
          </a:xfrm>
        </p:spPr>
        <p:txBody>
          <a:bodyPr/>
          <a:lstStyle/>
          <a:p>
            <a:r>
              <a:rPr lang="es-ES" sz="2800" dirty="0">
                <a:solidFill>
                  <a:srgbClr val="4BACC6"/>
                </a:solidFill>
              </a:rPr>
              <a:t>SEÑALES DE ALERTA QUE REQUIEREN SEGUIMIENTO Y EVALUACIÓN ADICIONAL (</a:t>
            </a:r>
            <a:r>
              <a:rPr lang="es-ES" sz="2800" dirty="0" smtClean="0">
                <a:solidFill>
                  <a:srgbClr val="4BACC6"/>
                </a:solidFill>
              </a:rPr>
              <a:t>III)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83568" y="1412776"/>
            <a:ext cx="828092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Gliptinas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riesgo de dolor articular </a:t>
            </a:r>
            <a:endParaRPr lang="es-ES" dirty="0" smtClean="0">
              <a:solidFill>
                <a:schemeClr val="tx2"/>
              </a:solidFill>
              <a:latin typeface="+mn-lt"/>
            </a:endParaRPr>
          </a:p>
          <a:p>
            <a:endParaRPr lang="es-ES" sz="2000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Alerta de la </a:t>
            </a:r>
            <a:r>
              <a:rPr lang="es-ES" sz="2000" dirty="0">
                <a:latin typeface="+mn-lt"/>
              </a:rPr>
              <a:t>FDA, en estudios </a:t>
            </a:r>
            <a:r>
              <a:rPr lang="es-ES" sz="2000" dirty="0" err="1">
                <a:latin typeface="+mn-lt"/>
              </a:rPr>
              <a:t>postcomercialización</a:t>
            </a:r>
            <a:r>
              <a:rPr lang="es-ES" sz="2000" dirty="0">
                <a:latin typeface="+mn-lt"/>
              </a:rPr>
              <a:t> con </a:t>
            </a:r>
            <a:r>
              <a:rPr lang="es-ES" sz="2000" dirty="0" err="1" smtClean="0">
                <a:latin typeface="+mn-lt"/>
              </a:rPr>
              <a:t>sitagliptina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saxagliptina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err="1">
                <a:latin typeface="+mn-lt"/>
              </a:rPr>
              <a:t>linagliptina</a:t>
            </a:r>
            <a:r>
              <a:rPr lang="es-ES" sz="2000" dirty="0">
                <a:latin typeface="+mn-lt"/>
              </a:rPr>
              <a:t> y </a:t>
            </a:r>
            <a:r>
              <a:rPr lang="es-ES" sz="2000" dirty="0" err="1" smtClean="0">
                <a:latin typeface="+mn-lt"/>
              </a:rPr>
              <a:t>alogliptina</a:t>
            </a:r>
            <a:r>
              <a:rPr lang="es-ES" sz="2000" dirty="0" smtClean="0">
                <a:latin typeface="+mn-lt"/>
              </a:rPr>
              <a:t>:</a:t>
            </a:r>
          </a:p>
          <a:p>
            <a:pPr>
              <a:buClr>
                <a:schemeClr val="tx2"/>
              </a:buClr>
            </a:pP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Se </a:t>
            </a:r>
            <a:r>
              <a:rPr lang="es-ES" sz="1800" dirty="0">
                <a:latin typeface="+mn-lt"/>
              </a:rPr>
              <a:t>ha notificado dolor articular, que puede ser grave e incapacitante, requiriendo incluso ingreso hospitalario.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Los </a:t>
            </a:r>
            <a:r>
              <a:rPr lang="es-ES" sz="1800" dirty="0">
                <a:latin typeface="+mn-lt"/>
              </a:rPr>
              <a:t>pacientes experimentaron alivio de los síntomas </a:t>
            </a:r>
            <a:r>
              <a:rPr lang="es-ES" sz="1800" dirty="0" smtClean="0">
                <a:latin typeface="+mn-lt"/>
              </a:rPr>
              <a:t>tras interrupción </a:t>
            </a:r>
            <a:r>
              <a:rPr lang="es-ES" sz="1800" dirty="0">
                <a:latin typeface="+mn-lt"/>
              </a:rPr>
              <a:t>de la medicación y algunos presentaron recurrencia de los síntomas con la reintroducción de la misma u otra </a:t>
            </a:r>
            <a:r>
              <a:rPr lang="es-ES" sz="1800" dirty="0" err="1">
                <a:latin typeface="+mn-lt"/>
              </a:rPr>
              <a:t>gliptina</a:t>
            </a:r>
            <a:r>
              <a:rPr lang="es-ES" sz="1800" dirty="0">
                <a:latin typeface="+mn-lt"/>
              </a:rPr>
              <a:t>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El </a:t>
            </a:r>
            <a:r>
              <a:rPr lang="es-ES" sz="1800" dirty="0">
                <a:latin typeface="+mn-lt"/>
              </a:rPr>
              <a:t>dolor empieza típicamente durante el primer mes de tratamiento (aunque el período de latencia podría ser desde un día a años).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>
                <a:latin typeface="+mn-lt"/>
              </a:rPr>
              <a:t>G</a:t>
            </a:r>
            <a:r>
              <a:rPr lang="es-ES" sz="1800" dirty="0" smtClean="0">
                <a:latin typeface="+mn-lt"/>
              </a:rPr>
              <a:t>eneralmente</a:t>
            </a:r>
            <a:r>
              <a:rPr lang="es-ES" sz="1800" dirty="0">
                <a:latin typeface="+mn-lt"/>
              </a:rPr>
              <a:t>, la artralgia desaparece en el mes siguiente a la interrupción del tratamiento. </a:t>
            </a: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7533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8520" y="274638"/>
            <a:ext cx="9252520" cy="1143000"/>
          </a:xfrm>
        </p:spPr>
        <p:txBody>
          <a:bodyPr/>
          <a:lstStyle/>
          <a:p>
            <a:r>
              <a:rPr lang="es-ES" sz="2800" dirty="0">
                <a:solidFill>
                  <a:srgbClr val="4BACC6"/>
                </a:solidFill>
              </a:rPr>
              <a:t>SEÑALES DE ALERTA QUE REQUIEREN SEGUIMIENTO Y EVALUACIÓN ADICIONAL (</a:t>
            </a:r>
            <a:r>
              <a:rPr lang="es-ES" sz="2800" dirty="0" smtClean="0">
                <a:solidFill>
                  <a:srgbClr val="4BACC6"/>
                </a:solidFill>
              </a:rPr>
              <a:t>IV)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628800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Saxagliptina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y </a:t>
            </a:r>
            <a:r>
              <a:rPr lang="es-ES" b="1" dirty="0" err="1">
                <a:solidFill>
                  <a:schemeClr val="tx2"/>
                </a:solidFill>
                <a:latin typeface="+mn-lt"/>
              </a:rPr>
              <a:t>alogliptina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riesgo de insuficiencia cardiaca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: </a:t>
            </a:r>
            <a:endParaRPr lang="es-ES" b="1" dirty="0" smtClean="0">
              <a:solidFill>
                <a:schemeClr val="tx2"/>
              </a:solidFill>
              <a:latin typeface="+mn-lt"/>
            </a:endParaRPr>
          </a:p>
          <a:p>
            <a:endParaRPr lang="es-ES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Revisión </a:t>
            </a:r>
            <a:r>
              <a:rPr lang="es-ES" sz="2000" dirty="0">
                <a:latin typeface="+mn-lt"/>
              </a:rPr>
              <a:t>de seguridad de la FDA </a:t>
            </a:r>
            <a:r>
              <a:rPr lang="es-ES" sz="2000" dirty="0" smtClean="0">
                <a:latin typeface="+mn-lt"/>
              </a:rPr>
              <a:t>concluye que </a:t>
            </a:r>
            <a:r>
              <a:rPr lang="es-ES" sz="2000" dirty="0" err="1">
                <a:latin typeface="+mn-lt"/>
              </a:rPr>
              <a:t>saxagliptina</a:t>
            </a:r>
            <a:r>
              <a:rPr lang="es-ES" sz="2000" dirty="0">
                <a:latin typeface="+mn-lt"/>
              </a:rPr>
              <a:t> y </a:t>
            </a:r>
            <a:r>
              <a:rPr lang="es-ES" sz="2000" dirty="0" err="1">
                <a:latin typeface="+mn-lt"/>
              </a:rPr>
              <a:t>alogliptina</a:t>
            </a:r>
            <a:r>
              <a:rPr lang="es-ES" sz="2000" dirty="0">
                <a:latin typeface="+mn-lt"/>
              </a:rPr>
              <a:t> pueden aumentar el riesgo de insuficiencia cardiaca, en particular en pacientes que ya tienen enfermedad cardiaca o renal.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Se </a:t>
            </a:r>
            <a:r>
              <a:rPr lang="es-ES" sz="2000" dirty="0">
                <a:latin typeface="+mn-lt"/>
              </a:rPr>
              <a:t>recomienda considerar la interrupción del tratamiento en pacientes que desarrollen insuficiencia cardiaca. </a:t>
            </a:r>
          </a:p>
        </p:txBody>
      </p:sp>
    </p:spTree>
    <p:extLst>
      <p:ext uri="{BB962C8B-B14F-4D97-AF65-F5344CB8AC3E}">
        <p14:creationId xmlns:p14="http://schemas.microsoft.com/office/powerpoint/2010/main" val="21715246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s-ES" sz="2800" dirty="0">
                <a:solidFill>
                  <a:srgbClr val="4BACC6"/>
                </a:solidFill>
              </a:rPr>
              <a:t>SEÑALES DE ALERTA QUE REQUIEREN SEGUIMIENTO Y EVALUACIÓN ADICIONAL </a:t>
            </a:r>
            <a:r>
              <a:rPr lang="es-ES" sz="2800" dirty="0" smtClean="0">
                <a:solidFill>
                  <a:srgbClr val="4BACC6"/>
                </a:solidFill>
              </a:rPr>
              <a:t>(V)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412776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chemeClr val="tx2"/>
                </a:solidFill>
                <a:latin typeface="+mn-lt"/>
              </a:rPr>
              <a:t>Olmesartán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riesgo de enteropatía </a:t>
            </a:r>
            <a:endParaRPr lang="es-ES" dirty="0" smtClean="0">
              <a:solidFill>
                <a:schemeClr val="tx2"/>
              </a:solidFill>
              <a:latin typeface="+mn-lt"/>
            </a:endParaRPr>
          </a:p>
          <a:p>
            <a:endParaRPr lang="es-ES" dirty="0">
              <a:solidFill>
                <a:schemeClr val="tx2"/>
              </a:solidFill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Incremento </a:t>
            </a:r>
            <a:r>
              <a:rPr lang="es-ES" sz="2000" dirty="0">
                <a:latin typeface="+mn-lt"/>
              </a:rPr>
              <a:t>del riesgo de enteropatía similar a </a:t>
            </a:r>
            <a:r>
              <a:rPr lang="es-ES" sz="2000" dirty="0" err="1">
                <a:latin typeface="+mn-lt"/>
              </a:rPr>
              <a:t>esprúe</a:t>
            </a:r>
            <a:r>
              <a:rPr lang="es-ES" sz="2000" dirty="0">
                <a:latin typeface="+mn-lt"/>
              </a:rPr>
              <a:t>, </a:t>
            </a:r>
            <a:r>
              <a:rPr lang="es-ES" sz="2000" dirty="0" smtClean="0">
                <a:latin typeface="+mn-lt"/>
              </a:rPr>
              <a:t>muy </a:t>
            </a:r>
            <a:r>
              <a:rPr lang="es-ES" sz="2000" dirty="0">
                <a:latin typeface="+mn-lt"/>
              </a:rPr>
              <a:t>rara (menos de 1/10.000), pero grave. Este efecto adverso no aparece con otros ARA-II o IECA, por lo que no parece que sea un efecto de clase.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Las </a:t>
            </a:r>
            <a:r>
              <a:rPr lang="es-ES" sz="2000" dirty="0">
                <a:latin typeface="+mn-lt"/>
              </a:rPr>
              <a:t>autoridades </a:t>
            </a:r>
            <a:r>
              <a:rPr lang="es-ES" sz="2000" dirty="0" smtClean="0">
                <a:latin typeface="+mn-lt"/>
              </a:rPr>
              <a:t>sanitarias en </a:t>
            </a:r>
            <a:r>
              <a:rPr lang="es-ES" sz="2000" dirty="0" err="1" smtClean="0">
                <a:latin typeface="+mn-lt"/>
              </a:rPr>
              <a:t>Franacia</a:t>
            </a:r>
            <a:r>
              <a:rPr lang="es-ES" sz="2000" dirty="0" smtClean="0">
                <a:latin typeface="+mn-lt"/>
              </a:rPr>
              <a:t> han excluido </a:t>
            </a:r>
            <a:r>
              <a:rPr lang="es-ES" sz="2000" dirty="0">
                <a:latin typeface="+mn-lt"/>
              </a:rPr>
              <a:t>el </a:t>
            </a:r>
            <a:r>
              <a:rPr lang="es-ES" sz="2000" dirty="0" err="1">
                <a:latin typeface="+mn-lt"/>
              </a:rPr>
              <a:t>olmesartán</a:t>
            </a:r>
            <a:r>
              <a:rPr lang="es-ES" sz="2000" dirty="0">
                <a:latin typeface="+mn-lt"/>
              </a:rPr>
              <a:t> de la financiación y </a:t>
            </a:r>
            <a:r>
              <a:rPr lang="es-ES" sz="2000" dirty="0" smtClean="0">
                <a:latin typeface="+mn-lt"/>
              </a:rPr>
              <a:t>recomiendan a </a:t>
            </a:r>
            <a:r>
              <a:rPr lang="es-ES" sz="2000" dirty="0">
                <a:latin typeface="+mn-lt"/>
              </a:rPr>
              <a:t>los profesionales sanitarios sustituir el </a:t>
            </a:r>
            <a:r>
              <a:rPr lang="es-ES" sz="2000" dirty="0" err="1">
                <a:latin typeface="+mn-lt"/>
              </a:rPr>
              <a:t>olmesartán</a:t>
            </a:r>
            <a:r>
              <a:rPr lang="es-ES" sz="2000" dirty="0">
                <a:latin typeface="+mn-lt"/>
              </a:rPr>
              <a:t> por otro antihipertensivo.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>
                <a:latin typeface="+mn-lt"/>
              </a:rPr>
              <a:t>La enteropatía se puede presentar meses o años después del inicio del </a:t>
            </a:r>
            <a:r>
              <a:rPr lang="es-ES" sz="2000" dirty="0" smtClean="0">
                <a:latin typeface="+mn-lt"/>
              </a:rPr>
              <a:t>tratamiento: vigilar </a:t>
            </a:r>
            <a:r>
              <a:rPr lang="es-ES" sz="2000" dirty="0">
                <a:latin typeface="+mn-lt"/>
              </a:rPr>
              <a:t>los signos clínicos de la enteropatía 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>
                <a:latin typeface="+mn-lt"/>
              </a:rPr>
              <a:t>así como sus complicaciones </a:t>
            </a: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74583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8520" y="274638"/>
            <a:ext cx="9252520" cy="1143000"/>
          </a:xfrm>
        </p:spPr>
        <p:txBody>
          <a:bodyPr/>
          <a:lstStyle/>
          <a:p>
            <a:r>
              <a:rPr lang="es-ES" sz="2800" dirty="0">
                <a:solidFill>
                  <a:srgbClr val="4BACC6"/>
                </a:solidFill>
              </a:rPr>
              <a:t>SEÑALES DE ALERTA QUE REQUIEREN SEGUIMIENTO Y EVALUACIÓN ADICIONAL (</a:t>
            </a:r>
            <a:r>
              <a:rPr lang="es-ES" sz="2800" dirty="0" smtClean="0">
                <a:solidFill>
                  <a:srgbClr val="4BACC6"/>
                </a:solidFill>
              </a:rPr>
              <a:t>VI)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268760"/>
            <a:ext cx="849694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/>
                </a:solidFill>
                <a:latin typeface="+mn-lt"/>
              </a:rPr>
              <a:t>Implante 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de </a:t>
            </a:r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etonorgestrel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(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Implanon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® NXT): riesgo de desplazamiento al sistema vascular </a:t>
            </a:r>
          </a:p>
          <a:p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Se </a:t>
            </a:r>
            <a:r>
              <a:rPr lang="es-ES" sz="2000" dirty="0">
                <a:latin typeface="+mn-lt"/>
              </a:rPr>
              <a:t>han notificado casos </a:t>
            </a:r>
            <a:r>
              <a:rPr lang="es-ES" sz="2000" dirty="0" smtClean="0">
                <a:latin typeface="+mn-lt"/>
              </a:rPr>
              <a:t>localizados </a:t>
            </a:r>
            <a:r>
              <a:rPr lang="es-ES" sz="2000" dirty="0">
                <a:latin typeface="+mn-lt"/>
              </a:rPr>
              <a:t>en el sistema vascular, incluyendo la arteria pulmonar, y en la pared torácica.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Se </a:t>
            </a:r>
            <a:r>
              <a:rPr lang="es-ES" sz="2000" dirty="0">
                <a:latin typeface="+mn-lt"/>
              </a:rPr>
              <a:t>ha modificado la ficha técnica </a:t>
            </a:r>
            <a:r>
              <a:rPr lang="es-ES" sz="2000" dirty="0" smtClean="0">
                <a:latin typeface="+mn-lt"/>
              </a:rPr>
              <a:t>y además el </a:t>
            </a:r>
            <a:r>
              <a:rPr lang="es-ES" sz="2000" dirty="0">
                <a:latin typeface="+mn-lt"/>
              </a:rPr>
              <a:t>laboratorio </a:t>
            </a:r>
            <a:r>
              <a:rPr lang="es-ES" sz="2000" dirty="0" smtClean="0">
                <a:latin typeface="+mn-lt"/>
              </a:rPr>
              <a:t>recomienda:</a:t>
            </a:r>
            <a:endParaRPr lang="es-ES" sz="2000" dirty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Si no </a:t>
            </a:r>
            <a:r>
              <a:rPr lang="es-ES" sz="1800" dirty="0">
                <a:latin typeface="+mn-lt"/>
              </a:rPr>
              <a:t>se puede </a:t>
            </a:r>
            <a:r>
              <a:rPr lang="es-ES" sz="1800" dirty="0" smtClean="0">
                <a:latin typeface="+mn-lt"/>
              </a:rPr>
              <a:t>palpar debe </a:t>
            </a:r>
            <a:r>
              <a:rPr lang="es-ES" sz="1800" dirty="0">
                <a:latin typeface="+mn-lt"/>
              </a:rPr>
              <a:t>ser localizado y extraído tan pronto como sea </a:t>
            </a:r>
            <a:r>
              <a:rPr lang="es-ES" sz="1800" dirty="0" smtClean="0">
                <a:latin typeface="+mn-lt"/>
              </a:rPr>
              <a:t>posible.</a:t>
            </a: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Se </a:t>
            </a:r>
            <a:r>
              <a:rPr lang="es-ES" sz="1800" dirty="0">
                <a:latin typeface="+mn-lt"/>
              </a:rPr>
              <a:t>deben utilizar técnicas de diagnóstico por imagen en el tórax </a:t>
            </a:r>
            <a:r>
              <a:rPr lang="es-ES" sz="1800" dirty="0" smtClean="0">
                <a:latin typeface="+mn-lt"/>
              </a:rPr>
              <a:t>si otras </a:t>
            </a:r>
            <a:r>
              <a:rPr lang="es-ES" sz="1800" dirty="0">
                <a:latin typeface="+mn-lt"/>
              </a:rPr>
              <a:t>técnicas no han sido capaces de localizar el implante en el brazo.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Si </a:t>
            </a:r>
            <a:r>
              <a:rPr lang="es-ES" sz="1800" dirty="0">
                <a:latin typeface="+mn-lt"/>
              </a:rPr>
              <a:t>el implante se localiza en el tórax, pueden ser necesarios procedimientos quirúrgicos o </a:t>
            </a:r>
            <a:r>
              <a:rPr lang="es-ES" sz="1800" dirty="0" err="1">
                <a:latin typeface="+mn-lt"/>
              </a:rPr>
              <a:t>endovasculares</a:t>
            </a:r>
            <a:r>
              <a:rPr lang="es-ES" sz="1800" dirty="0">
                <a:latin typeface="+mn-lt"/>
              </a:rPr>
              <a:t> para su extracción.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La </a:t>
            </a:r>
            <a:r>
              <a:rPr lang="es-ES" sz="1800" dirty="0">
                <a:latin typeface="+mn-lt"/>
              </a:rPr>
              <a:t>inserción del implante debe ser </a:t>
            </a:r>
            <a:r>
              <a:rPr lang="es-ES" sz="1800" dirty="0" err="1">
                <a:latin typeface="+mn-lt"/>
              </a:rPr>
              <a:t>subdérmica</a:t>
            </a:r>
            <a:r>
              <a:rPr lang="es-ES" sz="1800" dirty="0">
                <a:latin typeface="+mn-lt"/>
              </a:rPr>
              <a:t> y llevarse a cabo por profesionales sanitarios </a:t>
            </a:r>
            <a:r>
              <a:rPr lang="es-ES" sz="1800" dirty="0" smtClean="0">
                <a:latin typeface="+mn-lt"/>
              </a:rPr>
              <a:t>con entrenamiento </a:t>
            </a:r>
            <a:r>
              <a:rPr lang="es-ES" sz="1800" dirty="0">
                <a:latin typeface="+mn-lt"/>
              </a:rPr>
              <a:t>adecuado. </a:t>
            </a: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51486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8520" y="274638"/>
            <a:ext cx="9433048" cy="1143000"/>
          </a:xfrm>
        </p:spPr>
        <p:txBody>
          <a:bodyPr/>
          <a:lstStyle/>
          <a:p>
            <a:r>
              <a:rPr lang="es-ES" sz="2800" dirty="0">
                <a:solidFill>
                  <a:srgbClr val="4BACC6"/>
                </a:solidFill>
              </a:rPr>
              <a:t>SEÑALES DE ALERTA QUE REQUIEREN SEGUIMIENTO Y EVALUACIÓN ADICIONAL (</a:t>
            </a:r>
            <a:r>
              <a:rPr lang="es-ES" sz="2800" dirty="0" smtClean="0">
                <a:solidFill>
                  <a:srgbClr val="4BACC6"/>
                </a:solidFill>
              </a:rPr>
              <a:t>VII)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340768"/>
            <a:ext cx="828092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Levetiracetam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(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Keppra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®)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riesgo de errores de dosificación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>
                <a:latin typeface="+mn-lt"/>
              </a:rPr>
              <a:t>Se han notificado casos de sobredosis accidental con </a:t>
            </a:r>
            <a:r>
              <a:rPr lang="es-ES" sz="2000" dirty="0" smtClean="0">
                <a:latin typeface="+mn-lt"/>
              </a:rPr>
              <a:t>la solución </a:t>
            </a:r>
            <a:r>
              <a:rPr lang="es-ES" sz="2000" dirty="0">
                <a:latin typeface="+mn-lt"/>
              </a:rPr>
              <a:t>oral </a:t>
            </a:r>
            <a:r>
              <a:rPr lang="es-ES" sz="2000" dirty="0" smtClean="0">
                <a:latin typeface="+mn-lt"/>
              </a:rPr>
              <a:t> de 100 mg/ml. Se </a:t>
            </a:r>
            <a:r>
              <a:rPr lang="es-ES" sz="2000" dirty="0">
                <a:latin typeface="+mn-lt"/>
              </a:rPr>
              <a:t>llegó a administrar hasta 10 veces la dosis pautada.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La </a:t>
            </a:r>
            <a:r>
              <a:rPr lang="es-ES" sz="2000" dirty="0">
                <a:latin typeface="+mn-lt"/>
              </a:rPr>
              <a:t>mayoría de los casos ocurrieron en niños </a:t>
            </a:r>
            <a:r>
              <a:rPr lang="es-ES" sz="2000" dirty="0" smtClean="0">
                <a:latin typeface="+mn-lt"/>
              </a:rPr>
              <a:t>entre  </a:t>
            </a:r>
            <a:r>
              <a:rPr lang="es-ES" sz="2000" dirty="0">
                <a:latin typeface="+mn-lt"/>
              </a:rPr>
              <a:t>6 meses </a:t>
            </a:r>
            <a:r>
              <a:rPr lang="es-ES" sz="2000" dirty="0" smtClean="0">
                <a:latin typeface="+mn-lt"/>
              </a:rPr>
              <a:t>y 11 años de edad.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La </a:t>
            </a:r>
            <a:r>
              <a:rPr lang="es-ES" sz="2000" dirty="0">
                <a:latin typeface="+mn-lt"/>
              </a:rPr>
              <a:t>utilización de dispositivos de dosificación inadecuados </a:t>
            </a:r>
            <a:r>
              <a:rPr lang="es-ES" sz="2000" dirty="0" smtClean="0">
                <a:latin typeface="+mn-lt"/>
              </a:rPr>
              <a:t>(</a:t>
            </a:r>
            <a:r>
              <a:rPr lang="es-ES" sz="2000" dirty="0" err="1" smtClean="0">
                <a:latin typeface="+mn-lt"/>
              </a:rPr>
              <a:t>ej</a:t>
            </a:r>
            <a:r>
              <a:rPr lang="es-ES" sz="2000" dirty="0" smtClean="0">
                <a:latin typeface="+mn-lt"/>
              </a:rPr>
              <a:t>, jeringa </a:t>
            </a:r>
            <a:r>
              <a:rPr lang="es-ES" sz="2000" dirty="0">
                <a:latin typeface="+mn-lt"/>
              </a:rPr>
              <a:t>de 10 ml en lugar </a:t>
            </a:r>
            <a:r>
              <a:rPr lang="es-ES" sz="2000" dirty="0" smtClean="0">
                <a:latin typeface="+mn-lt"/>
              </a:rPr>
              <a:t>de 1 </a:t>
            </a:r>
            <a:r>
              <a:rPr lang="es-ES" sz="2000" dirty="0">
                <a:latin typeface="+mn-lt"/>
              </a:rPr>
              <a:t>ml), </a:t>
            </a:r>
            <a:r>
              <a:rPr lang="es-ES" sz="2000" dirty="0" smtClean="0">
                <a:latin typeface="+mn-lt"/>
              </a:rPr>
              <a:t>es la </a:t>
            </a:r>
            <a:r>
              <a:rPr lang="es-ES" sz="2000" dirty="0">
                <a:latin typeface="+mn-lt"/>
              </a:rPr>
              <a:t>causa más importante de </a:t>
            </a:r>
            <a:r>
              <a:rPr lang="es-ES" sz="2000" dirty="0" smtClean="0">
                <a:latin typeface="+mn-lt"/>
              </a:rPr>
              <a:t>error.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La </a:t>
            </a:r>
            <a:r>
              <a:rPr lang="es-ES" sz="2000" dirty="0">
                <a:latin typeface="+mn-lt"/>
              </a:rPr>
              <a:t>sobredosis </a:t>
            </a:r>
            <a:r>
              <a:rPr lang="es-ES" sz="2000" dirty="0" smtClean="0">
                <a:latin typeface="+mn-lt"/>
              </a:rPr>
              <a:t>puede </a:t>
            </a:r>
            <a:r>
              <a:rPr lang="es-ES" sz="2000" dirty="0">
                <a:latin typeface="+mn-lt"/>
              </a:rPr>
              <a:t>producir reacciones adversas graves, como disminución del nivel de conciencia, depresión respiratoria y coma.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Recomendaciones del titular de la comercialización: </a:t>
            </a: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Prescribir siempre en miligramos (mg), con su equivalencia en mililitros (ml), en base a la edad y, si corresponde, al peso del paciente.</a:t>
            </a: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Usar solamente la </a:t>
            </a:r>
            <a:r>
              <a:rPr lang="es-ES" sz="1800" dirty="0">
                <a:latin typeface="+mn-lt"/>
              </a:rPr>
              <a:t>jeringa que se proporciona en el envase </a:t>
            </a:r>
            <a:r>
              <a:rPr lang="es-ES" sz="1800" dirty="0" smtClean="0">
                <a:latin typeface="+mn-lt"/>
              </a:rPr>
              <a:t> y desecharla una </a:t>
            </a:r>
            <a:r>
              <a:rPr lang="es-ES" sz="1800" dirty="0">
                <a:latin typeface="+mn-lt"/>
              </a:rPr>
              <a:t>vez que el frasco esté vacío. </a:t>
            </a:r>
          </a:p>
          <a:p>
            <a:pPr lvl="1">
              <a:buClr>
                <a:schemeClr val="tx2"/>
              </a:buClr>
            </a:pPr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72924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08520" y="274638"/>
            <a:ext cx="9505056" cy="1143000"/>
          </a:xfrm>
        </p:spPr>
        <p:txBody>
          <a:bodyPr/>
          <a:lstStyle/>
          <a:p>
            <a:r>
              <a:rPr lang="es-ES" sz="2800" dirty="0">
                <a:solidFill>
                  <a:srgbClr val="4BACC6"/>
                </a:solidFill>
              </a:rPr>
              <a:t>SEÑALES DE ALERTA QUE REQUIEREN SEGUIMIENTO Y EVALUACIÓN ADICIONAL (</a:t>
            </a:r>
            <a:r>
              <a:rPr lang="es-ES" sz="2800" dirty="0" smtClean="0">
                <a:solidFill>
                  <a:srgbClr val="4BACC6"/>
                </a:solidFill>
              </a:rPr>
              <a:t>VIII)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412776"/>
            <a:ext cx="82089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tx2"/>
                </a:solidFill>
                <a:latin typeface="+mn-lt"/>
              </a:rPr>
              <a:t>Mirabegrón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(▼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Betmiga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®)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riesgo de aumento de la presión arterial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El </a:t>
            </a:r>
            <a:r>
              <a:rPr lang="es-ES" sz="2000" dirty="0">
                <a:latin typeface="+mn-lt"/>
              </a:rPr>
              <a:t>aumento de la presión arterial representa un riesgo </a:t>
            </a:r>
            <a:r>
              <a:rPr lang="es-ES" sz="2000" dirty="0" smtClean="0">
                <a:latin typeface="+mn-lt"/>
              </a:rPr>
              <a:t>conocido, </a:t>
            </a:r>
            <a:r>
              <a:rPr lang="es-ES" sz="2000" dirty="0">
                <a:latin typeface="+mn-lt"/>
              </a:rPr>
              <a:t>y así se incluye en la ficha técnica del medicamento. </a:t>
            </a:r>
            <a:r>
              <a:rPr lang="es-ES" sz="2000" dirty="0" smtClean="0">
                <a:latin typeface="+mn-lt"/>
              </a:rPr>
              <a:t> Se </a:t>
            </a:r>
            <a:r>
              <a:rPr lang="es-ES" sz="2000" dirty="0">
                <a:latin typeface="+mn-lt"/>
              </a:rPr>
              <a:t>han notificado casos graves de hipertensión, crisis hipertensivas y eventos cerebrovasculares y </a:t>
            </a:r>
            <a:r>
              <a:rPr lang="es-ES" sz="2000" dirty="0" smtClean="0">
                <a:latin typeface="+mn-lt"/>
              </a:rPr>
              <a:t>cardiacos.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Una </a:t>
            </a:r>
            <a:r>
              <a:rPr lang="es-ES" sz="2000" dirty="0">
                <a:latin typeface="+mn-lt"/>
              </a:rPr>
              <a:t>revisión realizada por la EMA dio lugar a la modificación de la ficha </a:t>
            </a:r>
            <a:r>
              <a:rPr lang="es-ES" sz="2000" dirty="0" smtClean="0">
                <a:latin typeface="+mn-lt"/>
              </a:rPr>
              <a:t>técnica:</a:t>
            </a:r>
          </a:p>
          <a:p>
            <a:pPr lvl="1"/>
            <a:r>
              <a:rPr lang="es-ES" sz="2000" dirty="0" smtClean="0">
                <a:solidFill>
                  <a:schemeClr val="tx2"/>
                </a:solidFill>
                <a:latin typeface="+mn-lt"/>
              </a:rPr>
              <a:t>- </a:t>
            </a:r>
            <a:r>
              <a:rPr lang="es-ES" sz="1800" dirty="0" smtClean="0">
                <a:latin typeface="+mn-lt"/>
              </a:rPr>
              <a:t>Contraindicación en pacientes con hipertensión grave no controlada (PAS ≥</a:t>
            </a:r>
            <a:r>
              <a:rPr lang="es-ES" sz="1800" dirty="0">
                <a:latin typeface="+mn-lt"/>
              </a:rPr>
              <a:t>180 mm Hg y/o </a:t>
            </a:r>
            <a:r>
              <a:rPr lang="es-ES" sz="1800" dirty="0" smtClean="0">
                <a:latin typeface="+mn-lt"/>
              </a:rPr>
              <a:t>PAD ≥</a:t>
            </a:r>
            <a:r>
              <a:rPr lang="es-ES" sz="1800" dirty="0">
                <a:latin typeface="+mn-lt"/>
              </a:rPr>
              <a:t>110 mm Hg). </a:t>
            </a:r>
            <a:endParaRPr lang="es-ES" sz="18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Se </a:t>
            </a:r>
            <a:r>
              <a:rPr lang="es-ES" sz="2000" dirty="0">
                <a:latin typeface="+mn-lt"/>
              </a:rPr>
              <a:t>recomienda la toma de la presión arterial antes de iniciar el tratamiento y controlarla regularmente, especialmente en pacientes con hipertensión. </a:t>
            </a:r>
          </a:p>
          <a:p>
            <a:endParaRPr lang="es-ES" sz="2000" dirty="0">
              <a:latin typeface="+mn-lt"/>
            </a:endParaRP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735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Sumario (II)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124744"/>
            <a:ext cx="7772400" cy="411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200" b="1" dirty="0" smtClean="0">
                <a:solidFill>
                  <a:schemeClr val="bg1"/>
                </a:solidFill>
              </a:rPr>
              <a:t>Vacuna </a:t>
            </a:r>
            <a:r>
              <a:rPr lang="es-ES" sz="2200" b="1" dirty="0">
                <a:solidFill>
                  <a:schemeClr val="bg1"/>
                </a:solidFill>
              </a:rPr>
              <a:t>del papiloma: </a:t>
            </a:r>
            <a:r>
              <a:rPr lang="es-ES" sz="2200" dirty="0">
                <a:solidFill>
                  <a:schemeClr val="bg1"/>
                </a:solidFill>
              </a:rPr>
              <a:t>revisión de seguridad </a:t>
            </a:r>
          </a:p>
          <a:p>
            <a:r>
              <a:rPr lang="es-ES" sz="2200" b="1" dirty="0" err="1" smtClean="0">
                <a:solidFill>
                  <a:schemeClr val="bg1"/>
                </a:solidFill>
              </a:rPr>
              <a:t>Sofosbuvir</a:t>
            </a:r>
            <a:r>
              <a:rPr lang="es-ES" sz="2200" b="1" dirty="0">
                <a:solidFill>
                  <a:schemeClr val="bg1"/>
                </a:solidFill>
              </a:rPr>
              <a:t>:</a:t>
            </a:r>
            <a:r>
              <a:rPr lang="es-ES" sz="2200" dirty="0">
                <a:solidFill>
                  <a:schemeClr val="bg1"/>
                </a:solidFill>
              </a:rPr>
              <a:t> riesgo de interacción grave con </a:t>
            </a:r>
            <a:r>
              <a:rPr lang="es-ES" sz="2200" dirty="0" err="1">
                <a:solidFill>
                  <a:schemeClr val="bg1"/>
                </a:solidFill>
              </a:rPr>
              <a:t>amiodarona</a:t>
            </a:r>
            <a:r>
              <a:rPr lang="es-ES" sz="2200" dirty="0">
                <a:solidFill>
                  <a:schemeClr val="bg1"/>
                </a:solidFill>
              </a:rPr>
              <a:t> </a:t>
            </a:r>
          </a:p>
          <a:p>
            <a:r>
              <a:rPr lang="es-ES" sz="2200" b="1" dirty="0" smtClean="0">
                <a:solidFill>
                  <a:schemeClr val="bg1"/>
                </a:solidFill>
              </a:rPr>
              <a:t>Antivirales de acción directa en el tratamiento de la hepatitis C: </a:t>
            </a:r>
            <a:r>
              <a:rPr lang="es-ES" sz="2200" dirty="0" smtClean="0">
                <a:solidFill>
                  <a:schemeClr val="bg1"/>
                </a:solidFill>
              </a:rPr>
              <a:t>reactivación de hepatitis B y recurrencia de carcinoma </a:t>
            </a:r>
            <a:r>
              <a:rPr lang="es-ES" sz="2200" dirty="0" err="1" smtClean="0">
                <a:solidFill>
                  <a:schemeClr val="bg1"/>
                </a:solidFill>
              </a:rPr>
              <a:t>hepatocelular</a:t>
            </a:r>
            <a:r>
              <a:rPr lang="es-ES" sz="22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s-ES" sz="2200" b="1" dirty="0" smtClean="0">
                <a:solidFill>
                  <a:schemeClr val="bg1"/>
                </a:solidFill>
              </a:rPr>
              <a:t>Inhibidores </a:t>
            </a:r>
            <a:r>
              <a:rPr lang="es-ES" sz="2200" b="1" dirty="0">
                <a:solidFill>
                  <a:schemeClr val="bg1"/>
                </a:solidFill>
              </a:rPr>
              <a:t>de la tirosina quinasa BCR-ABL</a:t>
            </a:r>
            <a:r>
              <a:rPr lang="es-ES" sz="2200" dirty="0">
                <a:solidFill>
                  <a:schemeClr val="bg1"/>
                </a:solidFill>
              </a:rPr>
              <a:t>: riesgo de reactivación de hepatitis B </a:t>
            </a:r>
          </a:p>
          <a:p>
            <a:r>
              <a:rPr lang="es-ES" sz="2200" b="1" dirty="0" err="1" smtClean="0">
                <a:solidFill>
                  <a:schemeClr val="bg1"/>
                </a:solidFill>
              </a:rPr>
              <a:t>Micofenolato</a:t>
            </a:r>
            <a:r>
              <a:rPr lang="es-ES" sz="2200" b="1" dirty="0">
                <a:solidFill>
                  <a:schemeClr val="bg1"/>
                </a:solidFill>
              </a:rPr>
              <a:t>: </a:t>
            </a:r>
            <a:r>
              <a:rPr lang="es-ES" sz="2200" dirty="0">
                <a:solidFill>
                  <a:schemeClr val="bg1"/>
                </a:solidFill>
              </a:rPr>
              <a:t>riesgo de malformaciones congénitas </a:t>
            </a:r>
          </a:p>
          <a:p>
            <a:pPr marL="0" indent="0">
              <a:buNone/>
            </a:pPr>
            <a:endParaRPr lang="es-ES" sz="2200" dirty="0"/>
          </a:p>
          <a:p>
            <a:pPr marL="0" indent="0">
              <a:buClr>
                <a:schemeClr val="bg1"/>
              </a:buClr>
              <a:buNone/>
            </a:pPr>
            <a:endParaRPr lang="es-ES" sz="2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252520" cy="1143000"/>
          </a:xfrm>
        </p:spPr>
        <p:txBody>
          <a:bodyPr/>
          <a:lstStyle/>
          <a:p>
            <a:r>
              <a:rPr lang="es-ES" sz="2800" dirty="0">
                <a:solidFill>
                  <a:srgbClr val="4BACC6"/>
                </a:solidFill>
              </a:rPr>
              <a:t>SEÑALES DE ALERTA QUE REQUIEREN SEGUIMIENTO Y EVALUACIÓN ADICIONAL </a:t>
            </a:r>
            <a:r>
              <a:rPr lang="es-ES" sz="2800" dirty="0" smtClean="0">
                <a:solidFill>
                  <a:srgbClr val="4BACC6"/>
                </a:solidFill>
              </a:rPr>
              <a:t>(IX)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251520" y="1340768"/>
            <a:ext cx="813690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chemeClr val="tx2"/>
                </a:solidFill>
                <a:latin typeface="+mn-lt"/>
              </a:rPr>
              <a:t>Denosumab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 120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mg 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(</a:t>
            </a:r>
            <a:r>
              <a:rPr lang="es-ES" dirty="0" err="1" smtClean="0">
                <a:solidFill>
                  <a:schemeClr val="tx2"/>
                </a:solidFill>
                <a:latin typeface="+mn-lt"/>
              </a:rPr>
              <a:t>Xgeva</a:t>
            </a:r>
            <a:r>
              <a:rPr lang="es-ES" dirty="0" smtClean="0">
                <a:solidFill>
                  <a:schemeClr val="tx2"/>
                </a:solidFill>
                <a:latin typeface="+mn-lt"/>
              </a:rPr>
              <a:t>®)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: 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riesgo de </a:t>
            </a:r>
            <a:r>
              <a:rPr lang="es-ES" dirty="0" err="1">
                <a:solidFill>
                  <a:schemeClr val="tx2"/>
                </a:solidFill>
                <a:latin typeface="+mn-lt"/>
              </a:rPr>
              <a:t>osteonecrosis</a:t>
            </a:r>
            <a:r>
              <a:rPr lang="es-ES" dirty="0">
                <a:solidFill>
                  <a:schemeClr val="tx2"/>
                </a:solidFill>
                <a:latin typeface="+mn-lt"/>
              </a:rPr>
              <a:t> mandibular 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La </a:t>
            </a:r>
            <a:r>
              <a:rPr lang="es-ES" sz="2000" dirty="0" err="1">
                <a:latin typeface="+mn-lt"/>
              </a:rPr>
              <a:t>osteonecrosis</a:t>
            </a:r>
            <a:r>
              <a:rPr lang="es-ES" sz="2000" dirty="0">
                <a:latin typeface="+mn-lt"/>
              </a:rPr>
              <a:t> mandibular es un efecto adverso que puede afectar hasta 1 de cada 10 pacientes en tratamiento con </a:t>
            </a:r>
            <a:r>
              <a:rPr lang="es-ES" sz="2000" dirty="0" err="1">
                <a:latin typeface="+mn-lt"/>
              </a:rPr>
              <a:t>denosumab</a:t>
            </a:r>
            <a:r>
              <a:rPr lang="es-ES" sz="2000" dirty="0">
                <a:latin typeface="+mn-lt"/>
              </a:rPr>
              <a:t> 120 </a:t>
            </a:r>
            <a:r>
              <a:rPr lang="es-ES" sz="2000" dirty="0" smtClean="0">
                <a:latin typeface="+mn-lt"/>
              </a:rPr>
              <a:t>mg.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Para </a:t>
            </a:r>
            <a:r>
              <a:rPr lang="es-ES" sz="2000" dirty="0">
                <a:latin typeface="+mn-lt"/>
              </a:rPr>
              <a:t>minimizar el riesgo, en julio de 2015 la AEMPS adoptó las siguientes medidas: </a:t>
            </a: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Nueva </a:t>
            </a:r>
            <a:r>
              <a:rPr lang="es-ES" sz="1800" dirty="0">
                <a:latin typeface="+mn-lt"/>
              </a:rPr>
              <a:t>contraindicación 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>
                <a:latin typeface="+mn-lt"/>
              </a:rPr>
              <a:t>en pacientes que presenten lesiones debidas a cirugía dental u oral que no hayan cicatrizado.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Modificar </a:t>
            </a:r>
            <a:r>
              <a:rPr lang="es-ES" sz="1800" dirty="0">
                <a:latin typeface="+mn-lt"/>
              </a:rPr>
              <a:t>las advertencias y precauciones de </a:t>
            </a:r>
            <a:r>
              <a:rPr lang="es-ES" sz="1800" dirty="0" smtClean="0">
                <a:latin typeface="+mn-lt"/>
              </a:rPr>
              <a:t>empleo: recomendación </a:t>
            </a:r>
            <a:r>
              <a:rPr lang="es-ES" sz="1800" dirty="0">
                <a:latin typeface="+mn-lt"/>
              </a:rPr>
              <a:t>de realizar una revisión dental preventiva antes de iniciar el tratamiento. </a:t>
            </a: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Facilitar </a:t>
            </a:r>
            <a:r>
              <a:rPr lang="es-ES" sz="1800" dirty="0">
                <a:latin typeface="+mn-lt"/>
              </a:rPr>
              <a:t>la nueva tarjeta de </a:t>
            </a:r>
            <a:r>
              <a:rPr lang="es-ES" sz="1800" dirty="0" smtClean="0">
                <a:latin typeface="+mn-lt"/>
              </a:rPr>
              <a:t>información a todos los pacientes, para </a:t>
            </a:r>
            <a:r>
              <a:rPr lang="es-ES" sz="1800" dirty="0">
                <a:latin typeface="+mn-lt"/>
              </a:rPr>
              <a:t>que conozcan tanto el riesgo de </a:t>
            </a:r>
            <a:r>
              <a:rPr lang="es-ES" sz="1800" dirty="0" err="1">
                <a:latin typeface="+mn-lt"/>
              </a:rPr>
              <a:t>osteonecrosis</a:t>
            </a:r>
            <a:r>
              <a:rPr lang="es-ES" sz="1800" dirty="0">
                <a:latin typeface="+mn-lt"/>
              </a:rPr>
              <a:t> mandibular como las precauciones que es necesario adoptar para minimizar dicho </a:t>
            </a:r>
            <a:r>
              <a:rPr lang="es-ES" sz="1800" dirty="0" smtClean="0">
                <a:latin typeface="+mn-lt"/>
              </a:rPr>
              <a:t>riesgo.</a:t>
            </a:r>
            <a:endParaRPr lang="es-ES" sz="1800" dirty="0">
              <a:latin typeface="+mn-lt"/>
            </a:endParaRPr>
          </a:p>
          <a:p>
            <a:pPr lvl="1">
              <a:buClr>
                <a:schemeClr val="tx2"/>
              </a:buClr>
            </a:pPr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20817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61368" y="1903388"/>
            <a:ext cx="4535487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sz="2800" b="1" dirty="0" smtClean="0">
              <a:latin typeface="Arial Unicode MS" pitchFamily="34" charset="-128"/>
            </a:endParaRPr>
          </a:p>
          <a:p>
            <a:endParaRPr lang="es-ES_tradnl" sz="2800" b="1" dirty="0">
              <a:latin typeface="Arial Unicode MS" pitchFamily="34" charset="-128"/>
            </a:endParaRPr>
          </a:p>
          <a:p>
            <a:endParaRPr lang="es-ES_tradnl" sz="2800" b="1" dirty="0" smtClean="0">
              <a:latin typeface="Arial Unicode MS" pitchFamily="34" charset="-128"/>
            </a:endParaRPr>
          </a:p>
          <a:p>
            <a:r>
              <a:rPr lang="es-ES_tradnl" sz="2800" b="1" dirty="0" smtClean="0">
                <a:latin typeface="Arial Unicode MS" pitchFamily="34" charset="-128"/>
                <a:hlinkClick r:id="rId4"/>
              </a:rPr>
              <a:t>INFAC </a:t>
            </a:r>
            <a:r>
              <a:rPr lang="es-ES_tradnl" sz="2800" b="1" dirty="0" smtClean="0">
                <a:latin typeface="Arial Unicode MS" pitchFamily="34" charset="-128"/>
                <a:hlinkClick r:id="rId4"/>
              </a:rPr>
              <a:t>VOL 25 Nº4</a:t>
            </a:r>
            <a:endParaRPr lang="es-ES_tradnl" sz="2800" b="1" dirty="0" smtClean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Para mas información y bibliografía…</a:t>
            </a: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Sumario (III)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908720"/>
            <a:ext cx="8208912" cy="44644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s-ES" sz="2200" b="1" u="sng" dirty="0" smtClean="0">
                <a:solidFill>
                  <a:schemeClr val="bg1"/>
                </a:solidFill>
              </a:rPr>
              <a:t>Señales </a:t>
            </a:r>
            <a:r>
              <a:rPr lang="es-ES" sz="2200" b="1" u="sng" dirty="0">
                <a:solidFill>
                  <a:schemeClr val="bg1"/>
                </a:solidFill>
              </a:rPr>
              <a:t>de alerta que requieren seguimiento y evaluación adicional </a:t>
            </a:r>
            <a:endParaRPr lang="es-ES" sz="2200" b="1" u="sng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ES" sz="2200" u="sng" dirty="0">
              <a:solidFill>
                <a:schemeClr val="bg1"/>
              </a:solidFill>
            </a:endParaRPr>
          </a:p>
          <a:p>
            <a:r>
              <a:rPr lang="es-ES" sz="2000" b="1" dirty="0" err="1" smtClean="0">
                <a:solidFill>
                  <a:schemeClr val="bg1"/>
                </a:solidFill>
              </a:rPr>
              <a:t>Gliflozinas</a:t>
            </a:r>
            <a:r>
              <a:rPr lang="es-ES" sz="2000" dirty="0">
                <a:solidFill>
                  <a:schemeClr val="bg1"/>
                </a:solidFill>
              </a:rPr>
              <a:t>: infecciones graves del tracto urinario </a:t>
            </a:r>
          </a:p>
          <a:p>
            <a:r>
              <a:rPr lang="es-ES" sz="2000" b="1" dirty="0" err="1" smtClean="0">
                <a:solidFill>
                  <a:schemeClr val="bg1"/>
                </a:solidFill>
              </a:rPr>
              <a:t>Canagliflozina</a:t>
            </a:r>
            <a:r>
              <a:rPr lang="es-ES" sz="2000" dirty="0">
                <a:solidFill>
                  <a:schemeClr val="bg1"/>
                </a:solidFill>
              </a:rPr>
              <a:t>: riesgo de fracturas </a:t>
            </a:r>
          </a:p>
          <a:p>
            <a:r>
              <a:rPr lang="es-ES" sz="2000" b="1" dirty="0" err="1" smtClean="0">
                <a:solidFill>
                  <a:schemeClr val="bg1"/>
                </a:solidFill>
              </a:rPr>
              <a:t>Gliptinas</a:t>
            </a:r>
            <a:r>
              <a:rPr lang="es-ES" sz="2000" dirty="0">
                <a:solidFill>
                  <a:schemeClr val="bg1"/>
                </a:solidFill>
              </a:rPr>
              <a:t>: riesgo de dolor articular </a:t>
            </a:r>
          </a:p>
          <a:p>
            <a:r>
              <a:rPr lang="es-ES" sz="2000" b="1" dirty="0" err="1" smtClean="0">
                <a:solidFill>
                  <a:schemeClr val="bg1"/>
                </a:solidFill>
              </a:rPr>
              <a:t>Saxagliptina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b="1" dirty="0">
                <a:solidFill>
                  <a:schemeClr val="bg1"/>
                </a:solidFill>
              </a:rPr>
              <a:t>y </a:t>
            </a:r>
            <a:r>
              <a:rPr lang="es-ES" sz="2000" b="1" dirty="0" err="1">
                <a:solidFill>
                  <a:schemeClr val="bg1"/>
                </a:solidFill>
              </a:rPr>
              <a:t>alogliptina</a:t>
            </a:r>
            <a:r>
              <a:rPr lang="es-ES" sz="2000" dirty="0">
                <a:solidFill>
                  <a:schemeClr val="bg1"/>
                </a:solidFill>
              </a:rPr>
              <a:t>: riesgo de insuficiencia cardíaca </a:t>
            </a:r>
          </a:p>
          <a:p>
            <a:r>
              <a:rPr lang="es-ES" sz="2000" b="1" dirty="0" err="1" smtClean="0">
                <a:solidFill>
                  <a:schemeClr val="bg1"/>
                </a:solidFill>
              </a:rPr>
              <a:t>Olmesartán</a:t>
            </a:r>
            <a:r>
              <a:rPr lang="es-ES" sz="2000" dirty="0">
                <a:solidFill>
                  <a:schemeClr val="bg1"/>
                </a:solidFill>
              </a:rPr>
              <a:t>: riesgo de enteropatía </a:t>
            </a:r>
          </a:p>
          <a:p>
            <a:r>
              <a:rPr lang="es-ES" sz="2000" b="1" dirty="0" smtClean="0">
                <a:solidFill>
                  <a:schemeClr val="bg1"/>
                </a:solidFill>
              </a:rPr>
              <a:t>Implante </a:t>
            </a:r>
            <a:r>
              <a:rPr lang="es-ES" sz="2000" b="1" dirty="0">
                <a:solidFill>
                  <a:schemeClr val="bg1"/>
                </a:solidFill>
              </a:rPr>
              <a:t>de </a:t>
            </a:r>
            <a:r>
              <a:rPr lang="es-ES" sz="2000" b="1" dirty="0" err="1">
                <a:solidFill>
                  <a:schemeClr val="bg1"/>
                </a:solidFill>
              </a:rPr>
              <a:t>etonorgestrel</a:t>
            </a:r>
            <a:r>
              <a:rPr lang="es-ES" sz="2000" dirty="0">
                <a:solidFill>
                  <a:schemeClr val="bg1"/>
                </a:solidFill>
              </a:rPr>
              <a:t>: riesgo de desplazamiento al sistema vascular </a:t>
            </a:r>
          </a:p>
          <a:p>
            <a:r>
              <a:rPr lang="es-ES" sz="2000" b="1" dirty="0" err="1" smtClean="0">
                <a:solidFill>
                  <a:schemeClr val="bg1"/>
                </a:solidFill>
              </a:rPr>
              <a:t>Levetiracetam</a:t>
            </a:r>
            <a:r>
              <a:rPr lang="es-ES" sz="2000" dirty="0">
                <a:solidFill>
                  <a:schemeClr val="bg1"/>
                </a:solidFill>
              </a:rPr>
              <a:t>: riesgo de errores de dosificación </a:t>
            </a:r>
          </a:p>
          <a:p>
            <a:r>
              <a:rPr lang="es-ES" sz="2000" b="1" dirty="0" err="1" smtClean="0">
                <a:solidFill>
                  <a:schemeClr val="bg1"/>
                </a:solidFill>
              </a:rPr>
              <a:t>Mirabegrón</a:t>
            </a:r>
            <a:r>
              <a:rPr lang="es-ES" sz="2000" dirty="0">
                <a:solidFill>
                  <a:schemeClr val="bg1"/>
                </a:solidFill>
              </a:rPr>
              <a:t>: riesgo de aumento de la presión arterial </a:t>
            </a:r>
          </a:p>
          <a:p>
            <a:r>
              <a:rPr lang="es-ES" sz="2000" b="1" dirty="0" err="1" smtClean="0">
                <a:solidFill>
                  <a:schemeClr val="bg1"/>
                </a:solidFill>
              </a:rPr>
              <a:t>Denosumab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>
                <a:solidFill>
                  <a:schemeClr val="bg1"/>
                </a:solidFill>
              </a:rPr>
              <a:t>120 mg: </a:t>
            </a:r>
            <a:r>
              <a:rPr lang="es-ES" sz="2000" dirty="0">
                <a:solidFill>
                  <a:schemeClr val="bg1"/>
                </a:solidFill>
              </a:rPr>
              <a:t>riesgo de </a:t>
            </a:r>
            <a:r>
              <a:rPr lang="es-ES" sz="2000" dirty="0" err="1">
                <a:solidFill>
                  <a:schemeClr val="bg1"/>
                </a:solidFill>
              </a:rPr>
              <a:t>osteonecrosis</a:t>
            </a:r>
            <a:r>
              <a:rPr lang="es-ES" sz="2000" dirty="0">
                <a:solidFill>
                  <a:schemeClr val="bg1"/>
                </a:solidFill>
              </a:rPr>
              <a:t> mandibular </a:t>
            </a:r>
            <a:endParaRPr lang="es-ES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Introducción (I)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471612" y="1196752"/>
            <a:ext cx="820891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La autorización de comercialización de un nuevo medicamento supone asumir que los beneficios del medicamento son superiores a los riesgos, en las condiciones del ensayo.</a:t>
            </a:r>
          </a:p>
          <a:p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Tras autorización, el medicamento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se usará en población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mucho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mayor, más heterogénea y con características diferentes a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la incluida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en los ensayos.</a:t>
            </a:r>
          </a:p>
          <a:p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Posible aparición de efectos adversos infrecuentes solo evidenciados cuando el medicamento se utiliza durante períodos prolongados.</a:t>
            </a:r>
          </a:p>
          <a:p>
            <a:pPr marL="342900" indent="-342900">
              <a:buFont typeface="Arial" pitchFamily="34" charset="0"/>
              <a:buChar char="•"/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Importantes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los estudios de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postcomercialización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y el sistema de farmacovigilancia.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Introducción (II)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464816" y="1916832"/>
            <a:ext cx="835096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s-ES" sz="2000" b="1" u="sng" dirty="0" smtClean="0">
                <a:solidFill>
                  <a:schemeClr val="tx2"/>
                </a:solidFill>
                <a:latin typeface="+mn-lt"/>
              </a:rPr>
              <a:t>BÚSQUEDA DE INFORMACIÓN SOBRE FARMACOVIGILANCIA</a:t>
            </a:r>
          </a:p>
          <a:p>
            <a:pPr>
              <a:buClr>
                <a:schemeClr val="tx2"/>
              </a:buClr>
            </a:pPr>
            <a:endParaRPr lang="es-ES" sz="2000" dirty="0">
              <a:latin typeface="+mn-lt"/>
            </a:endParaRPr>
          </a:p>
          <a:p>
            <a:pPr>
              <a:buClr>
                <a:schemeClr val="tx2"/>
              </a:buClr>
            </a:pPr>
            <a:r>
              <a:rPr lang="es-ES" sz="2000" b="1" dirty="0" smtClean="0">
                <a:solidFill>
                  <a:schemeClr val="tx2"/>
                </a:solidFill>
                <a:latin typeface="+mn-lt"/>
              </a:rPr>
              <a:t>1. </a:t>
            </a:r>
            <a:r>
              <a:rPr lang="es-ES" sz="2000" dirty="0" smtClean="0">
                <a:latin typeface="+mn-lt"/>
              </a:rPr>
              <a:t>La </a:t>
            </a:r>
            <a:r>
              <a:rPr lang="es-ES" sz="2000" u="sng" dirty="0">
                <a:latin typeface="+mn-lt"/>
              </a:rPr>
              <a:t>ficha técnica de los medicamentos </a:t>
            </a:r>
            <a:r>
              <a:rPr lang="es-ES" sz="2000" dirty="0">
                <a:latin typeface="+mn-lt"/>
              </a:rPr>
              <a:t>es la primera fuente para buscar información sobre su </a:t>
            </a:r>
            <a:r>
              <a:rPr lang="es-ES" sz="2000" dirty="0" smtClean="0">
                <a:latin typeface="+mn-lt"/>
              </a:rPr>
              <a:t>seguridad</a:t>
            </a:r>
          </a:p>
          <a:p>
            <a:pPr marL="1200150" lvl="2" indent="-285750">
              <a:buFontTx/>
              <a:buChar char="-"/>
            </a:pPr>
            <a:r>
              <a:rPr lang="es-ES" sz="1800" dirty="0" smtClean="0">
                <a:latin typeface="+mn-lt"/>
              </a:rPr>
              <a:t>Disponible en la página </a:t>
            </a:r>
            <a:r>
              <a:rPr lang="es-ES" sz="1800" dirty="0">
                <a:latin typeface="+mn-lt"/>
              </a:rPr>
              <a:t>de la </a:t>
            </a:r>
            <a:r>
              <a:rPr lang="es-ES" sz="1800" dirty="0" smtClean="0">
                <a:latin typeface="+mn-lt"/>
              </a:rPr>
              <a:t>AEMPS, </a:t>
            </a:r>
            <a:r>
              <a:rPr lang="es-ES" sz="1800" dirty="0">
                <a:latin typeface="+mn-lt"/>
              </a:rPr>
              <a:t>concretamente en el </a:t>
            </a:r>
            <a:r>
              <a:rPr lang="es-ES" sz="1800" dirty="0" smtClean="0">
                <a:latin typeface="+mn-lt"/>
                <a:hlinkClick r:id="rId2"/>
              </a:rPr>
              <a:t>CIMA</a:t>
            </a:r>
            <a:r>
              <a:rPr lang="es-ES" sz="1800" dirty="0" smtClean="0">
                <a:latin typeface="+mn-lt"/>
              </a:rPr>
              <a:t>.</a:t>
            </a:r>
          </a:p>
          <a:p>
            <a:pPr marL="1257300" lvl="2" indent="-342900">
              <a:buFontTx/>
              <a:buChar char="-"/>
            </a:pPr>
            <a:endParaRPr lang="es-ES" sz="2000" dirty="0" smtClean="0">
              <a:latin typeface="+mn-lt"/>
            </a:endParaRPr>
          </a:p>
          <a:p>
            <a:r>
              <a:rPr lang="es-ES" sz="2000" b="1" dirty="0" smtClean="0">
                <a:solidFill>
                  <a:schemeClr val="tx2"/>
                </a:solidFill>
                <a:latin typeface="+mn-lt"/>
              </a:rPr>
              <a:t>2. </a:t>
            </a:r>
            <a:r>
              <a:rPr lang="es-ES" sz="2000" dirty="0" smtClean="0">
                <a:latin typeface="+mn-lt"/>
              </a:rPr>
              <a:t>En la </a:t>
            </a:r>
            <a:r>
              <a:rPr lang="es-ES" sz="2000" u="sng" dirty="0" smtClean="0">
                <a:latin typeface="+mn-lt"/>
              </a:rPr>
              <a:t>página de la </a:t>
            </a:r>
            <a:r>
              <a:rPr lang="es-ES" sz="2000" u="sng" dirty="0" smtClean="0">
                <a:latin typeface="+mn-lt"/>
                <a:hlinkClick r:id="rId3"/>
              </a:rPr>
              <a:t>Unidad de Farmacovigilancia del País Vasco</a:t>
            </a:r>
            <a:r>
              <a:rPr lang="es-ES" sz="2000" u="sng" dirty="0" smtClean="0">
                <a:latin typeface="+mn-lt"/>
              </a:rPr>
              <a:t>: </a:t>
            </a:r>
          </a:p>
          <a:p>
            <a:pPr marL="1257300" lvl="2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boletines </a:t>
            </a:r>
          </a:p>
          <a:p>
            <a:pPr marL="1257300" lvl="2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noticias</a:t>
            </a:r>
          </a:p>
          <a:p>
            <a:pPr marL="1257300" lvl="2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información </a:t>
            </a:r>
            <a:r>
              <a:rPr lang="es-ES" sz="1800" dirty="0">
                <a:latin typeface="+mn-lt"/>
              </a:rPr>
              <a:t>sobre cómo notificar sospechas de reacciones adversas</a:t>
            </a:r>
            <a:r>
              <a:rPr lang="es-ES" sz="1800" dirty="0" smtClean="0">
                <a:latin typeface="+mn-lt"/>
              </a:rPr>
              <a:t>.</a:t>
            </a:r>
          </a:p>
          <a:p>
            <a:pPr marL="1257300" lvl="2" indent="-342900">
              <a:buClr>
                <a:schemeClr val="tx2"/>
              </a:buClr>
              <a:buFontTx/>
              <a:buChar char="-"/>
            </a:pPr>
            <a:endParaRPr lang="es-ES" sz="1800" dirty="0" smtClean="0">
              <a:latin typeface="+mn-lt"/>
            </a:endParaRPr>
          </a:p>
          <a:p>
            <a:endParaRPr lang="es-E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271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Introducción (III)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1844824"/>
            <a:ext cx="799288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u="sng" dirty="0">
                <a:solidFill>
                  <a:schemeClr val="tx2"/>
                </a:solidFill>
                <a:latin typeface="+mn-lt"/>
              </a:rPr>
              <a:t>BÚSQUEDA DE INFORMACIÓN SOBRE ALERTAS O SEÑALES DE SEGURIDAD DE MEDICAMENTOS</a:t>
            </a:r>
            <a:r>
              <a:rPr lang="es-ES" sz="2000" b="1" u="sng" dirty="0" smtClean="0">
                <a:solidFill>
                  <a:schemeClr val="tx2"/>
                </a:solidFill>
                <a:latin typeface="+mn-lt"/>
              </a:rPr>
              <a:t>:</a:t>
            </a:r>
          </a:p>
          <a:p>
            <a:endParaRPr lang="es-ES" sz="20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</a:rPr>
              <a:t>Páginas </a:t>
            </a:r>
            <a:r>
              <a:rPr lang="es-ES" sz="2000" dirty="0">
                <a:latin typeface="+mn-lt"/>
              </a:rPr>
              <a:t>de las </a:t>
            </a:r>
            <a:r>
              <a:rPr lang="es-ES" sz="2000" u="sng" dirty="0">
                <a:latin typeface="+mn-lt"/>
              </a:rPr>
              <a:t>Agencias reguladoras </a:t>
            </a:r>
            <a:r>
              <a:rPr lang="es-ES" sz="2000" dirty="0">
                <a:latin typeface="+mn-lt"/>
              </a:rPr>
              <a:t>: </a:t>
            </a:r>
            <a:r>
              <a:rPr lang="es-ES" sz="1800" dirty="0">
                <a:latin typeface="+mn-lt"/>
              </a:rPr>
              <a:t>( AEMPS, EMA, FDA, etc</a:t>
            </a:r>
            <a:r>
              <a:rPr lang="es-ES" sz="1800" dirty="0" smtClean="0">
                <a:latin typeface="+mn-lt"/>
              </a:rPr>
              <a:t>.)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18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u="sng" dirty="0" smtClean="0">
                <a:latin typeface="+mn-lt"/>
              </a:rPr>
              <a:t>Boletines</a:t>
            </a:r>
            <a:r>
              <a:rPr lang="es-ES" sz="2000" dirty="0" smtClean="0">
                <a:latin typeface="+mn-lt"/>
              </a:rPr>
              <a:t> </a:t>
            </a:r>
            <a:r>
              <a:rPr lang="es-ES" sz="2000" dirty="0">
                <a:latin typeface="+mn-lt"/>
              </a:rPr>
              <a:t>: (</a:t>
            </a:r>
            <a:r>
              <a:rPr lang="es-ES" sz="1800" dirty="0">
                <a:latin typeface="+mn-lt"/>
              </a:rPr>
              <a:t>Boletín de la unidad de Farmacovigilancia del País Vasco,  </a:t>
            </a:r>
            <a:r>
              <a:rPr lang="es-ES" sz="1800" dirty="0" err="1">
                <a:latin typeface="+mn-lt"/>
              </a:rPr>
              <a:t>Butlletí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Groc</a:t>
            </a:r>
            <a:r>
              <a:rPr lang="es-ES" sz="1800" dirty="0">
                <a:latin typeface="+mn-lt"/>
              </a:rPr>
              <a:t> de la </a:t>
            </a:r>
            <a:r>
              <a:rPr lang="es-ES" sz="1800" dirty="0" err="1">
                <a:latin typeface="+mn-lt"/>
              </a:rPr>
              <a:t>Fundació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Institut</a:t>
            </a:r>
            <a:r>
              <a:rPr lang="es-ES" sz="1800" dirty="0">
                <a:latin typeface="+mn-lt"/>
              </a:rPr>
              <a:t> Catalá de </a:t>
            </a:r>
            <a:r>
              <a:rPr lang="es-ES" sz="1800" dirty="0" err="1">
                <a:latin typeface="+mn-lt"/>
              </a:rPr>
              <a:t>Farmacologia</a:t>
            </a:r>
            <a:r>
              <a:rPr lang="es-ES" sz="1800" dirty="0">
                <a:latin typeface="+mn-lt"/>
              </a:rPr>
              <a:t>,  etc</a:t>
            </a:r>
            <a:r>
              <a:rPr lang="es-ES" sz="1800" dirty="0" smtClean="0">
                <a:latin typeface="+mn-lt"/>
              </a:rPr>
              <a:t>.)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1800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>
                <a:latin typeface="+mn-lt"/>
              </a:rPr>
              <a:t>B</a:t>
            </a:r>
            <a:r>
              <a:rPr lang="es-ES" sz="2000" u="sng" dirty="0" smtClean="0">
                <a:latin typeface="+mn-lt"/>
              </a:rPr>
              <a:t>ase </a:t>
            </a:r>
            <a:r>
              <a:rPr lang="es-ES" sz="2000" u="sng" dirty="0">
                <a:latin typeface="+mn-lt"/>
              </a:rPr>
              <a:t>de Datos Europea de informes de presuntas reacciones </a:t>
            </a:r>
            <a:r>
              <a:rPr lang="es-ES" sz="2000" u="sng" dirty="0" smtClean="0">
                <a:latin typeface="+mn-lt"/>
              </a:rPr>
              <a:t>adversas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u="sng" dirty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u="sng" dirty="0">
                <a:latin typeface="+mn-lt"/>
              </a:rPr>
              <a:t>Centro de Farmacovigilancia de la OMS</a:t>
            </a:r>
            <a:r>
              <a:rPr lang="es-ES" sz="2000" dirty="0">
                <a:latin typeface="+mn-lt"/>
              </a:rPr>
              <a:t>. </a:t>
            </a: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</a:endParaRPr>
          </a:p>
          <a:p>
            <a:pPr>
              <a:buClr>
                <a:schemeClr val="tx2"/>
              </a:buClr>
            </a:pPr>
            <a:r>
              <a:rPr lang="es-ES" sz="2000" dirty="0"/>
              <a:t>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500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ANTIDIABÉTICOS ORALES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79512" y="1261070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GLIFLOZINAS: 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Riesgo de </a:t>
            </a:r>
            <a:r>
              <a:rPr lang="es-ES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cetoacidosis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(I)</a:t>
            </a:r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39552" y="1844824"/>
            <a:ext cx="806489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Evaluación de la seguridad por parte del PRAC: </a:t>
            </a:r>
            <a:r>
              <a:rPr lang="es-ES" sz="2000" dirty="0">
                <a:latin typeface="+mn-lt"/>
              </a:rPr>
              <a:t>aumento de </a:t>
            </a:r>
            <a:r>
              <a:rPr lang="es-ES" sz="2000" dirty="0" smtClean="0">
                <a:latin typeface="+mn-lt"/>
              </a:rPr>
              <a:t>riesgo de </a:t>
            </a:r>
            <a:r>
              <a:rPr lang="es-ES" sz="2000" dirty="0" err="1" smtClean="0">
                <a:latin typeface="+mn-lt"/>
              </a:rPr>
              <a:t>cetoacidosis</a:t>
            </a:r>
            <a:r>
              <a:rPr lang="es-ES" sz="2000" dirty="0" smtClean="0">
                <a:latin typeface="+mn-lt"/>
              </a:rPr>
              <a:t> diabética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b="1" dirty="0" smtClean="0">
                <a:latin typeface="+mn-lt"/>
              </a:rPr>
              <a:t>Recomendaciones de la AEMPS</a:t>
            </a: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Las </a:t>
            </a:r>
            <a:r>
              <a:rPr lang="es-ES" sz="1800" dirty="0" err="1">
                <a:latin typeface="+mn-lt"/>
              </a:rPr>
              <a:t>gliflozinas</a:t>
            </a:r>
            <a:r>
              <a:rPr lang="es-ES" sz="1800" dirty="0">
                <a:latin typeface="+mn-lt"/>
              </a:rPr>
              <a:t> (</a:t>
            </a:r>
            <a:r>
              <a:rPr lang="es-ES" sz="1800" dirty="0" err="1">
                <a:latin typeface="+mn-lt"/>
              </a:rPr>
              <a:t>dapagliflozina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canagliflozina</a:t>
            </a:r>
            <a:r>
              <a:rPr lang="es-ES" sz="1800" dirty="0">
                <a:latin typeface="+mn-lt"/>
              </a:rPr>
              <a:t> y </a:t>
            </a:r>
            <a:r>
              <a:rPr lang="es-ES" sz="1800" dirty="0" err="1">
                <a:latin typeface="+mn-lt"/>
              </a:rPr>
              <a:t>empagliflozina</a:t>
            </a:r>
            <a:r>
              <a:rPr lang="es-ES" sz="1800" dirty="0">
                <a:latin typeface="+mn-lt"/>
              </a:rPr>
              <a:t>) se encuentran exclusivamente </a:t>
            </a:r>
            <a:r>
              <a:rPr lang="es-ES" sz="1800" dirty="0" smtClean="0">
                <a:latin typeface="+mn-lt"/>
              </a:rPr>
              <a:t>indicadas </a:t>
            </a:r>
            <a:r>
              <a:rPr lang="es-ES" sz="1800" dirty="0">
                <a:latin typeface="+mn-lt"/>
              </a:rPr>
              <a:t>para el tratamiento de la diabetes mellitus tipo </a:t>
            </a:r>
            <a:r>
              <a:rPr lang="es-ES" sz="1800" dirty="0" smtClean="0">
                <a:latin typeface="+mn-lt"/>
              </a:rPr>
              <a:t>2.</a:t>
            </a:r>
          </a:p>
          <a:p>
            <a:pPr lvl="1">
              <a:buClr>
                <a:schemeClr val="tx2"/>
              </a:buClr>
            </a:pPr>
            <a:endParaRPr lang="es-ES" sz="1800" dirty="0" smtClean="0">
              <a:latin typeface="+mn-lt"/>
            </a:endParaRPr>
          </a:p>
          <a:p>
            <a:pPr marL="800100" lvl="1" indent="-342900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</a:rPr>
              <a:t>Considerar el riesgo de </a:t>
            </a:r>
            <a:r>
              <a:rPr lang="es-ES" sz="1800" dirty="0" err="1" smtClean="0">
                <a:latin typeface="+mn-lt"/>
              </a:rPr>
              <a:t>cetoacidosis</a:t>
            </a:r>
            <a:r>
              <a:rPr lang="es-ES" sz="1800" dirty="0" smtClean="0">
                <a:latin typeface="+mn-lt"/>
              </a:rPr>
              <a:t> diabética ante la presencia de sintomatología inespecífica: náuseas, vómitos, dolor abdominal, anorexia, sed excesiva, disnea, confusión, cansancio o somnolencia inusual, incluso </a:t>
            </a:r>
            <a:r>
              <a:rPr lang="es-ES" sz="1800" dirty="0">
                <a:latin typeface="+mn-lt"/>
              </a:rPr>
              <a:t>con niveles de glucemia menores de 250 </a:t>
            </a:r>
            <a:r>
              <a:rPr lang="es-ES" sz="1800" dirty="0" smtClean="0">
                <a:latin typeface="+mn-lt"/>
              </a:rPr>
              <a:t>mg/dl</a:t>
            </a:r>
            <a:r>
              <a:rPr lang="es-ES" sz="1800" dirty="0">
                <a:latin typeface="+mn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21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03300" y="1412776"/>
            <a:ext cx="78488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Si se sospecha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cetoacidosis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,  suspender el tratamiento y realizar la determinación de cuerpo cetónicos. </a:t>
            </a:r>
          </a:p>
          <a:p>
            <a:pPr marL="1257300" lvl="2" indent="-342900">
              <a:buClr>
                <a:srgbClr val="4BACC6"/>
              </a:buClr>
              <a:buFont typeface="Wingdings" pitchFamily="2" charset="2"/>
              <a:buChar char="§"/>
            </a:pP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No reintroducir el tratamiento a pacientes que hayan tenido una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cetoacidosis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, una vez descartados y resueltos otros posibles factores. 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Considerar situaciones que puedan predisponer a la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cetoacidosis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diabética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antes de iniciar un tratamiento o durante el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mismo: deshidratación, restricción calórica, reducción de peso, infecciones, </a:t>
            </a:r>
            <a:r>
              <a:rPr lang="es-ES" sz="1800" dirty="0" smtClean="0">
                <a:latin typeface="Calibri"/>
              </a:rPr>
              <a:t>cirugía, vómitos, reducción de dosis de insulina, mal control de la diabetes, ingesta de alcohol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).</a:t>
            </a: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4BACC6"/>
              </a:buClr>
              <a:buFontTx/>
              <a:buChar char="-"/>
            </a:pP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Interrumpir el tratamiento en caso de pacientes hospitalizados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por cirugía mayor o enfermedad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grave.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90476" y="663079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GLIFLOZINAS: 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Riesgo de </a:t>
            </a:r>
            <a:r>
              <a:rPr lang="es-ES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cetoacidosis</a:t>
            </a:r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(II)</a:t>
            </a:r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5248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2151</TotalTime>
  <Words>3351</Words>
  <Application>Microsoft Office PowerPoint</Application>
  <PresentationFormat>Presentación en pantalla (4:3)</PresentationFormat>
  <Paragraphs>284</Paragraphs>
  <Slides>31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3_Diseño personalizado</vt:lpstr>
      <vt:lpstr>   SEGURIDAD DE MEDICAMENTOS: SEÑALES Y ALERTAS GENERADAS EN 2015-2016   Vol 25, nº4 2017</vt:lpstr>
      <vt:lpstr>Sumario (I)</vt:lpstr>
      <vt:lpstr>Sumario (II)</vt:lpstr>
      <vt:lpstr>Sumario (III)</vt:lpstr>
      <vt:lpstr>Introducción (I)</vt:lpstr>
      <vt:lpstr>Introducción (II)</vt:lpstr>
      <vt:lpstr>Introducción (III)</vt:lpstr>
      <vt:lpstr>ANTIDIABÉTICOS ORALES</vt:lpstr>
      <vt:lpstr>Presentación de PowerPoint</vt:lpstr>
      <vt:lpstr>Canaglifozina: Riesgo de amputaciones no traumáticas  </vt:lpstr>
      <vt:lpstr>IBUPROFENO Y DEXIBUPROFENO  Riesgo cardiovascular a dosis altas (I)</vt:lpstr>
      <vt:lpstr>IBUPROFENO Y DEXIBUPROFENO:  Riesgo cardiovascular a dosis altas (II)</vt:lpstr>
      <vt:lpstr>CORTICOIDES INHALADOS EN EPOC  Riesgo de neumonía</vt:lpstr>
      <vt:lpstr>NITROFURANTOÍNA   Nuevas restricciones de uso </vt:lpstr>
      <vt:lpstr>HIDROXIZINA   Riesgo arritmogénico </vt:lpstr>
      <vt:lpstr>VACUNA DEL PAPILOMA   Revisión de seguridad</vt:lpstr>
      <vt:lpstr>SOFOSBUVIR:   Riesgo de interacción grave con amiodarona </vt:lpstr>
      <vt:lpstr>ANTIVIRALES DE ACCIÓN DIRECTA PARA TRATAMIENTO DE LA HEPATITIS C  Reactivación del  VHB y recurrencia de carcinoma hepatocelular</vt:lpstr>
      <vt:lpstr>INHIBIDORES DE LA TIROSINA QUINASA BCR-ABL (ITK BCR-ABL)  Riesgo de reactivación del virus de la hepatitis B </vt:lpstr>
      <vt:lpstr>MICOFENOLATO  Riesgo de malformaciones congénitas (I)</vt:lpstr>
      <vt:lpstr>MICOFENOLATO:  riesgo malformaciones congénitas (II)</vt:lpstr>
      <vt:lpstr>SEÑALES DE ALERTA QUE REQUIEREN SEGUIMIENTO Y EVALUACIÓN ADICIONAL (I)</vt:lpstr>
      <vt:lpstr>SEÑALES DE ALERTA QUE REQUIEREN SEGUIMIENTO Y EVALUACIÓN ADICIONAL (II)</vt:lpstr>
      <vt:lpstr>SEÑALES DE ALERTA QUE REQUIEREN SEGUIMIENTO Y EVALUACIÓN ADICIONAL (III)</vt:lpstr>
      <vt:lpstr>SEÑALES DE ALERTA QUE REQUIEREN SEGUIMIENTO Y EVALUACIÓN ADICIONAL (IV)</vt:lpstr>
      <vt:lpstr>SEÑALES DE ALERTA QUE REQUIEREN SEGUIMIENTO Y EVALUACIÓN ADICIONAL (V)</vt:lpstr>
      <vt:lpstr>SEÑALES DE ALERTA QUE REQUIEREN SEGUIMIENTO Y EVALUACIÓN ADICIONAL (VI)</vt:lpstr>
      <vt:lpstr>SEÑALES DE ALERTA QUE REQUIEREN SEGUIMIENTO Y EVALUACIÓN ADICIONAL (VII)</vt:lpstr>
      <vt:lpstr>SEÑALES DE ALERTA QUE REQUIEREN SEGUIMIENTO Y EVALUACIÓN ADICIONAL (VIII)</vt:lpstr>
      <vt:lpstr>SEÑALES DE ALERTA QUE REQUIEREN SEGUIMIENTO Y EVALUACIÓN ADICIONAL (IX)</vt:lpstr>
      <vt:lpstr>Para mas información y bibliografía…</vt:lpstr>
    </vt:vector>
  </TitlesOfParts>
  <Company>N.G.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Aizpurua Imaz, Iñigo</cp:lastModifiedBy>
  <cp:revision>269</cp:revision>
  <dcterms:created xsi:type="dcterms:W3CDTF">2007-11-13T08:52:06Z</dcterms:created>
  <dcterms:modified xsi:type="dcterms:W3CDTF">2017-06-15T11:15:23Z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